
<file path=[Content_Types].xml><?xml version="1.0" encoding="utf-8"?>
<Types xmlns="http://schemas.openxmlformats.org/package/2006/content-types">
  <Override PartName="/ppt/drawings/drawing1.xml" ContentType="application/vnd.openxmlformats-officedocument.drawingml.chartshapes+xml"/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charts/chart4.xml" ContentType="application/vnd.openxmlformats-officedocument.drawingml.chart+xml"/>
  <Default Extension="emf" ContentType="image/x-emf"/>
  <Override PartName="/ppt/slides/slide14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Masters/slideMaster2.xml" ContentType="application/vnd.openxmlformats-officedocument.presentationml.slideMaster+xml"/>
  <Override PartName="/ppt/notesSlides/notesSlide12.xml" ContentType="application/vnd.openxmlformats-officedocument.presentationml.notes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charts/chart5.xml" ContentType="application/vnd.openxmlformats-officedocument.drawingml.chart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charts/chart2.xml" ContentType="application/vnd.openxmlformats-officedocument.drawingml.chart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theme/theme4.xml" ContentType="application/vnd.openxmlformats-officedocument.them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11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bookmarkIdSeed="10">
  <p:sldMasterIdLst>
    <p:sldMasterId id="2147483648" r:id="rId1"/>
    <p:sldMasterId id="2147483660" r:id="rId2"/>
  </p:sldMasterIdLst>
  <p:notesMasterIdLst>
    <p:notesMasterId r:id="rId23"/>
  </p:notesMasterIdLst>
  <p:handoutMasterIdLst>
    <p:handoutMasterId r:id="rId24"/>
  </p:handoutMasterIdLst>
  <p:sldIdLst>
    <p:sldId id="303" r:id="rId3"/>
    <p:sldId id="267" r:id="rId4"/>
    <p:sldId id="289" r:id="rId5"/>
    <p:sldId id="304" r:id="rId6"/>
    <p:sldId id="277" r:id="rId7"/>
    <p:sldId id="276" r:id="rId8"/>
    <p:sldId id="302" r:id="rId9"/>
    <p:sldId id="305" r:id="rId10"/>
    <p:sldId id="280" r:id="rId11"/>
    <p:sldId id="300" r:id="rId12"/>
    <p:sldId id="281" r:id="rId13"/>
    <p:sldId id="282" r:id="rId14"/>
    <p:sldId id="292" r:id="rId15"/>
    <p:sldId id="295" r:id="rId16"/>
    <p:sldId id="296" r:id="rId17"/>
    <p:sldId id="285" r:id="rId18"/>
    <p:sldId id="284" r:id="rId19"/>
    <p:sldId id="268" r:id="rId20"/>
    <p:sldId id="293" r:id="rId21"/>
    <p:sldId id="294" r:id="rId2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1F5026"/>
    <a:srgbClr val="1B1A22"/>
    <a:srgbClr val="7EBA31"/>
    <a:srgbClr val="E5A420"/>
    <a:srgbClr val="153776"/>
  </p:clrMru>
  <p:extLst>
    <p:ext uri="{E76CE94A-603C-4142-B9EB-6D1370010A27}">
      <p14:discardImageEditData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="" xmlns:mv="urn:schemas-microsoft-com:mac:vml" xmlns:mc="http://schemas.openxmlformats.org/markup-compatibility/2006" val="0"/>
    </p:ext>
    <p:ext uri="{D31A062A-798A-4329-ABDD-BBA856620510}">
      <p14:defaultImageDpi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="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407" autoAdjust="0"/>
    <p:restoredTop sz="94708" autoAdjust="0"/>
  </p:normalViewPr>
  <p:slideViewPr>
    <p:cSldViewPr showGuides="1">
      <p:cViewPr>
        <p:scale>
          <a:sx n="75" d="100"/>
          <a:sy n="75" d="100"/>
        </p:scale>
        <p:origin x="-1312" y="-5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47" d="100"/>
          <a:sy n="47" d="100"/>
        </p:scale>
        <p:origin x="-2896" y="-104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HELL\SHELL\2012\Shell%20Maps%20SW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HELL\Shell%20A771-IOS-Salnity%20Map.xlsx" TargetMode="External"/><Relationship Id="rId2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HELL\SHELL\2012\Shell%20_StJ%20octane%20OMV-SP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HELL\SHELL\2012\Shell_Aqueous%20APS%20April2010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HELL\SHELL\2012\2013%20Final%20Report\Shell%20Maps%20SW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autoTitleDeleted val="1"/>
    <c:plotArea>
      <c:layout>
        <c:manualLayout>
          <c:layoutTarget val="inner"/>
          <c:xMode val="edge"/>
          <c:yMode val="edge"/>
          <c:x val="0.206722871762242"/>
          <c:y val="0.102710398312063"/>
          <c:w val="0.672166812481777"/>
          <c:h val="0.714496843355112"/>
        </c:manualLayout>
      </c:layout>
      <c:lineChart>
        <c:grouping val="standard"/>
        <c:ser>
          <c:idx val="6"/>
          <c:order val="0"/>
          <c:tx>
            <c:strRef>
              <c:f>Sheet1!$E$1</c:f>
              <c:strCache>
                <c:ptCount val="1"/>
                <c:pt idx="0">
                  <c:v>Clear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0"/>
            <c:spPr>
              <a:noFill/>
              <a:ln w="25400">
                <a:solidFill>
                  <a:schemeClr val="accent1"/>
                </a:solidFill>
              </a:ln>
            </c:spPr>
          </c:marker>
          <c:dLbls>
            <c:dLbl>
              <c:idx val="1"/>
              <c:layout>
                <c:manualLayout>
                  <c:x val="-0.00320802325256915"/>
                  <c:y val="0.00203148940899801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rgbClr val="FF0000"/>
                        </a:solidFill>
                      </a:defRPr>
                    </a:pPr>
                    <a:r>
                      <a:rPr lang="en-US" sz="1600" b="1">
                        <a:solidFill>
                          <a:srgbClr val="FF0000"/>
                        </a:solidFill>
                      </a:rPr>
                      <a:t>B</a:t>
                    </a:r>
                    <a:r>
                      <a:rPr lang="en-US" sz="1600">
                        <a:solidFill>
                          <a:srgbClr val="FF0000"/>
                        </a:solidFill>
                      </a:rPr>
                      <a:t>ø</a:t>
                    </a:r>
                  </a:p>
                </c:rich>
              </c:tx>
              <c:spPr/>
              <c:showVal val="1"/>
            </c:dLbl>
            <c:dLbl>
              <c:idx val="2"/>
              <c:layout>
                <c:manualLayout>
                  <c:x val="-0.336357523427101"/>
                  <c:y val="-0.00280068557254394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dirty="0"/>
                      <a:t>b</a:t>
                    </a:r>
                    <a:r>
                      <a:rPr lang="en-US" dirty="0"/>
                      <a:t>-</a:t>
                    </a:r>
                    <a:r>
                      <a:rPr lang="en-US" sz="2000" b="1" dirty="0"/>
                      <a:t>C</a:t>
                    </a:r>
                    <a:r>
                      <a:rPr lang="en-US" sz="2000" b="1" baseline="-25000" dirty="0"/>
                      <a:t>67</a:t>
                    </a:r>
                    <a:r>
                      <a:rPr lang="en-US" sz="2000" b="1" dirty="0"/>
                      <a:t> P7</a:t>
                    </a:r>
                  </a:p>
                </c:rich>
              </c:tx>
              <c:showVal val="1"/>
            </c:dLbl>
            <c:delete val="1"/>
          </c:dLbls>
          <c:cat>
            <c:strRef>
              <c:f>Sheet1!$A$6:$A$16</c:f>
              <c:strCache>
                <c:ptCount val="11"/>
                <c:pt idx="0">
                  <c:v>APS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4/5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IOS</c:v>
                </c:pt>
              </c:strCache>
            </c:strRef>
          </c:cat>
          <c:val>
            <c:numRef>
              <c:f>Sheet1!$C$6:$C$16</c:f>
              <c:numCache>
                <c:formatCode>General</c:formatCode>
                <c:ptCount val="11"/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</c:numCache>
            </c:numRef>
          </c:val>
        </c:ser>
        <c:ser>
          <c:idx val="0"/>
          <c:order val="1"/>
          <c:tx>
            <c:strRef>
              <c:f>Sheet1!$E$1</c:f>
              <c:strCache>
                <c:ptCount val="1"/>
                <c:pt idx="0">
                  <c:v>Clear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10"/>
            <c:spPr>
              <a:solidFill>
                <a:srgbClr val="4F81BD">
                  <a:alpha val="50000"/>
                </a:srgbClr>
              </a:solidFill>
              <a:ln w="25400"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marker>
          <c:cat>
            <c:strRef>
              <c:f>Sheet1!$A$6:$A$16</c:f>
              <c:strCache>
                <c:ptCount val="11"/>
                <c:pt idx="0">
                  <c:v>APS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4/5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IOS</c:v>
                </c:pt>
              </c:strCache>
            </c:strRef>
          </c:cat>
          <c:val>
            <c:numRef>
              <c:f>Sheet1!$B$6:$B$16</c:f>
              <c:numCache>
                <c:formatCode>General</c:formatCode>
                <c:ptCount val="11"/>
                <c:pt idx="0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  <c:pt idx="7">
                  <c:v>1.0</c:v>
                </c:pt>
                <c:pt idx="8">
                  <c:v>1.0</c:v>
                </c:pt>
                <c:pt idx="9">
                  <c:v>1.0</c:v>
                </c:pt>
                <c:pt idx="10">
                  <c:v>1.0</c:v>
                </c:pt>
              </c:numCache>
            </c:numRef>
          </c:val>
        </c:ser>
        <c:ser>
          <c:idx val="1"/>
          <c:order val="2"/>
          <c:tx>
            <c:strRef>
              <c:f>Sheet1!$E$1</c:f>
              <c:strCache>
                <c:ptCount val="1"/>
                <c:pt idx="0">
                  <c:v>Clear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0"/>
            <c:spPr>
              <a:noFill/>
              <a:ln w="25400">
                <a:solidFill>
                  <a:srgbClr val="1F497D">
                    <a:lumMod val="60000"/>
                    <a:lumOff val="40000"/>
                  </a:srgbClr>
                </a:solidFill>
              </a:ln>
            </c:spPr>
          </c:marker>
          <c:dLbls>
            <c:dLbl>
              <c:idx val="1"/>
              <c:layout>
                <c:manualLayout>
                  <c:x val="-0.264713017101134"/>
                  <c:y val="-0.00560137114508788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dirty="0" smtClean="0"/>
                      <a:t>b</a:t>
                    </a:r>
                    <a:r>
                      <a:rPr lang="en-US" sz="1000" b="0" dirty="0" smtClean="0"/>
                      <a:t>-</a:t>
                    </a:r>
                    <a:r>
                      <a:rPr lang="en-US" sz="2000" b="1" dirty="0" smtClean="0"/>
                      <a:t>C</a:t>
                    </a:r>
                    <a:r>
                      <a:rPr lang="en-US" sz="2000" b="1" baseline="-25000" dirty="0" smtClean="0"/>
                      <a:t>23</a:t>
                    </a:r>
                    <a:r>
                      <a:rPr lang="en-US" sz="2000" b="1" dirty="0" smtClean="0"/>
                      <a:t> </a:t>
                    </a:r>
                    <a:r>
                      <a:rPr lang="en-US" sz="2000" b="1" dirty="0"/>
                      <a:t>P7</a:t>
                    </a:r>
                  </a:p>
                </c:rich>
              </c:tx>
              <c:showVal val="1"/>
            </c:dLbl>
            <c:delete val="1"/>
          </c:dLbls>
          <c:cat>
            <c:strRef>
              <c:f>Sheet1!$A$6:$A$16</c:f>
              <c:strCache>
                <c:ptCount val="11"/>
                <c:pt idx="0">
                  <c:v>APS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4/5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IOS</c:v>
                </c:pt>
              </c:strCache>
            </c:strRef>
          </c:cat>
          <c:val>
            <c:numRef>
              <c:f>Sheet1!$E$6:$E$16</c:f>
              <c:numCache>
                <c:formatCode>General</c:formatCode>
                <c:ptCount val="11"/>
                <c:pt idx="0">
                  <c:v>2.5</c:v>
                </c:pt>
                <c:pt idx="1">
                  <c:v>2.5</c:v>
                </c:pt>
                <c:pt idx="2">
                  <c:v>2.5</c:v>
                </c:pt>
                <c:pt idx="3">
                  <c:v>2.5</c:v>
                </c:pt>
                <c:pt idx="4">
                  <c:v>2.5</c:v>
                </c:pt>
              </c:numCache>
            </c:numRef>
          </c:val>
        </c:ser>
        <c:ser>
          <c:idx val="7"/>
          <c:order val="3"/>
          <c:tx>
            <c:strRef>
              <c:f>Sheet1!$E$2</c:f>
              <c:strCache>
                <c:ptCount val="1"/>
                <c:pt idx="0">
                  <c:v>Cloudy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0"/>
            <c:spPr>
              <a:solidFill>
                <a:srgbClr val="4F81BD">
                  <a:alpha val="53000"/>
                </a:srgbClr>
              </a:solidFill>
              <a:ln w="25400"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marker>
          <c:dPt>
            <c:idx val="10"/>
            <c:marker>
              <c:spPr>
                <a:solidFill>
                  <a:srgbClr val="4F81BD">
                    <a:alpha val="50000"/>
                  </a:srgbClr>
                </a:solidFill>
                <a:ln w="25400">
                  <a:solidFill>
                    <a:srgbClr val="1F497D">
                      <a:lumMod val="60000"/>
                      <a:lumOff val="40000"/>
                    </a:srgbClr>
                  </a:solidFill>
                </a:ln>
              </c:spPr>
            </c:marker>
          </c:dPt>
          <c:dLbls>
            <c:dLbl>
              <c:idx val="5"/>
              <c:layout>
                <c:manualLayout>
                  <c:x val="-0.169492583524348"/>
                  <c:y val="-0.0533625321794649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>
                        <a:solidFill>
                          <a:srgbClr val="FF0000"/>
                        </a:solidFill>
                      </a:rPr>
                      <a:t>&lt;&lt;---All Type I---&gt;&gt;</a:t>
                    </a:r>
                  </a:p>
                </c:rich>
              </c:tx>
              <c:showVal val="1"/>
            </c:dLbl>
            <c:delete val="1"/>
          </c:dLbls>
          <c:cat>
            <c:strRef>
              <c:f>Sheet1!$A$6:$A$16</c:f>
              <c:strCache>
                <c:ptCount val="11"/>
                <c:pt idx="0">
                  <c:v>APS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4/5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IOS</c:v>
                </c:pt>
              </c:strCache>
            </c:strRef>
          </c:cat>
          <c:val>
            <c:numRef>
              <c:f>Sheet1!$F$6:$F$16</c:f>
              <c:numCache>
                <c:formatCode>General</c:formatCode>
                <c:ptCount val="11"/>
                <c:pt idx="5">
                  <c:v>2.5</c:v>
                </c:pt>
                <c:pt idx="6">
                  <c:v>2.5</c:v>
                </c:pt>
                <c:pt idx="7">
                  <c:v>2.5</c:v>
                </c:pt>
                <c:pt idx="8">
                  <c:v>2.5</c:v>
                </c:pt>
                <c:pt idx="9">
                  <c:v>2.5</c:v>
                </c:pt>
                <c:pt idx="10">
                  <c:v>2.5</c:v>
                </c:pt>
              </c:numCache>
            </c:numRef>
          </c:val>
        </c:ser>
        <c:ser>
          <c:idx val="2"/>
          <c:order val="4"/>
          <c:tx>
            <c:strRef>
              <c:f>Sheet1!$E$1</c:f>
              <c:strCache>
                <c:ptCount val="1"/>
                <c:pt idx="0">
                  <c:v>Clear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0"/>
            <c:spPr>
              <a:noFill/>
              <a:ln w="25400">
                <a:solidFill>
                  <a:srgbClr val="1F497D">
                    <a:lumMod val="60000"/>
                    <a:lumOff val="40000"/>
                  </a:srgbClr>
                </a:solidFill>
              </a:ln>
            </c:spPr>
          </c:marker>
          <c:dLbls>
            <c:dLbl>
              <c:idx val="0"/>
              <c:layout>
                <c:manualLayout>
                  <c:x val="-0.181826537870855"/>
                  <c:y val="0.0"/>
                </c:manualLayout>
              </c:layout>
              <c:tx>
                <c:rich>
                  <a:bodyPr/>
                  <a:lstStyle/>
                  <a:p>
                    <a:pPr>
                      <a:defRPr sz="2000" b="1"/>
                    </a:pPr>
                    <a:r>
                      <a:rPr lang="en-US" sz="2000" b="1" dirty="0">
                        <a:latin typeface="Arial" pitchFamily="34" charset="0"/>
                        <a:cs typeface="Arial" pitchFamily="34" charset="0"/>
                      </a:rPr>
                      <a:t>B</a:t>
                    </a:r>
                    <a:r>
                      <a:rPr lang="en-US" b="1" dirty="0"/>
                      <a:t>-C</a:t>
                    </a:r>
                    <a:r>
                      <a:rPr lang="en-US" b="1" baseline="-25000" dirty="0"/>
                      <a:t>23</a:t>
                    </a:r>
                    <a:r>
                      <a:rPr lang="en-US" b="1" dirty="0"/>
                      <a:t> P7</a:t>
                    </a:r>
                  </a:p>
                </c:rich>
              </c:tx>
              <c:spPr/>
              <c:showVal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showVal val="1"/>
          </c:dLbls>
          <c:cat>
            <c:strRef>
              <c:f>Sheet1!$A$6:$A$16</c:f>
              <c:strCache>
                <c:ptCount val="11"/>
                <c:pt idx="0">
                  <c:v>APS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4/5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IOS</c:v>
                </c:pt>
              </c:strCache>
            </c:strRef>
          </c:cat>
          <c:val>
            <c:numRef>
              <c:f>Sheet1!$U$6:$U$16</c:f>
              <c:numCache>
                <c:formatCode>General</c:formatCode>
                <c:ptCount val="11"/>
                <c:pt idx="0">
                  <c:v>4.5</c:v>
                </c:pt>
                <c:pt idx="1">
                  <c:v>4.5</c:v>
                </c:pt>
                <c:pt idx="2">
                  <c:v>4.5</c:v>
                </c:pt>
                <c:pt idx="3">
                  <c:v>4.5</c:v>
                </c:pt>
              </c:numCache>
            </c:numRef>
          </c:val>
        </c:ser>
        <c:ser>
          <c:idx val="3"/>
          <c:order val="5"/>
          <c:tx>
            <c:strRef>
              <c:f>Sheet1!$E$2</c:f>
              <c:strCache>
                <c:ptCount val="1"/>
                <c:pt idx="0">
                  <c:v>Cloudy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0"/>
            <c:spPr>
              <a:solidFill>
                <a:srgbClr val="4F81BD">
                  <a:alpha val="50000"/>
                </a:srgbClr>
              </a:solidFill>
              <a:ln w="25400">
                <a:solidFill>
                  <a:srgbClr val="1F497D">
                    <a:lumMod val="60000"/>
                    <a:lumOff val="40000"/>
                  </a:srgbClr>
                </a:solidFill>
              </a:ln>
            </c:spPr>
          </c:marker>
          <c:dLbls>
            <c:dLbl>
              <c:idx val="4"/>
              <c:layout>
                <c:manualLayout>
                  <c:x val="-0.0875421189268135"/>
                  <c:y val="-0.0511366792208056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rgbClr val="FF0000"/>
                        </a:solidFill>
                      </a:defRPr>
                    </a:pPr>
                    <a:r>
                      <a:rPr lang="en-US" sz="1400" b="1">
                        <a:solidFill>
                          <a:srgbClr val="FF0000"/>
                        </a:solidFill>
                      </a:rPr>
                      <a:t>&lt;</a:t>
                    </a:r>
                    <a:r>
                      <a:rPr lang="en-US" sz="1400" b="1"/>
                      <a:t>&lt;---All Type I---&gt;&gt;</a:t>
                    </a:r>
                  </a:p>
                </c:rich>
              </c:tx>
              <c:spPr/>
              <c:showVal val="1"/>
            </c:dLbl>
            <c:delete val="1"/>
          </c:dLbls>
          <c:cat>
            <c:strRef>
              <c:f>Sheet1!$A$6:$A$16</c:f>
              <c:strCache>
                <c:ptCount val="11"/>
                <c:pt idx="0">
                  <c:v>APS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4/5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IOS</c:v>
                </c:pt>
              </c:strCache>
            </c:strRef>
          </c:cat>
          <c:val>
            <c:numRef>
              <c:f>Sheet1!$V$6:$V$16</c:f>
              <c:numCache>
                <c:formatCode>General</c:formatCode>
                <c:ptCount val="11"/>
                <c:pt idx="4">
                  <c:v>4.5</c:v>
                </c:pt>
                <c:pt idx="5">
                  <c:v>4.5</c:v>
                </c:pt>
                <c:pt idx="6">
                  <c:v>4.5</c:v>
                </c:pt>
                <c:pt idx="7">
                  <c:v>4.5</c:v>
                </c:pt>
                <c:pt idx="8">
                  <c:v>4.5</c:v>
                </c:pt>
                <c:pt idx="9">
                  <c:v>4.5</c:v>
                </c:pt>
                <c:pt idx="10">
                  <c:v>4.5</c:v>
                </c:pt>
              </c:numCache>
            </c:numRef>
          </c:val>
        </c:ser>
        <c:marker val="1"/>
        <c:axId val="474711000"/>
        <c:axId val="474714136"/>
      </c:lineChart>
      <c:catAx>
        <c:axId val="474711000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 b="1"/>
            </a:pPr>
            <a:endParaRPr lang="en-US"/>
          </a:p>
        </c:txPr>
        <c:crossAx val="474714136"/>
        <c:crosses val="autoZero"/>
        <c:auto val="1"/>
        <c:lblAlgn val="ctr"/>
        <c:lblOffset val="100"/>
      </c:catAx>
      <c:valAx>
        <c:axId val="474714136"/>
        <c:scaling>
          <c:orientation val="minMax"/>
          <c:max val="6.0"/>
        </c:scaling>
        <c:delete val="1"/>
        <c:axPos val="l"/>
        <c:numFmt formatCode="General" sourceLinked="1"/>
        <c:tickLblPos val="none"/>
        <c:crossAx val="474711000"/>
        <c:crosses val="autoZero"/>
        <c:crossBetween val="midCat"/>
        <c:majorUnit val="1.0"/>
        <c:minorUnit val="1.0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l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469636196381791"/>
          <c:y val="0.0268010172442843"/>
          <c:w val="0.268449282710728"/>
          <c:h val="0.146927920030367"/>
        </c:manualLayout>
      </c:layout>
      <c:spPr>
        <a:solidFill>
          <a:schemeClr val="bg1"/>
        </a:solidFill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</c:chart>
  <c:spPr>
    <a:ln>
      <a:noFill/>
    </a:ln>
  </c:spPr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56647347017942"/>
          <c:y val="0.141504371487943"/>
          <c:w val="0.707490333424414"/>
          <c:h val="0.695423957421989"/>
        </c:manualLayout>
      </c:layout>
      <c:scatterChart>
        <c:scatterStyle val="lineMarker"/>
        <c:ser>
          <c:idx val="16"/>
          <c:order val="3"/>
          <c:spPr>
            <a:ln>
              <a:noFill/>
            </a:ln>
          </c:spPr>
          <c:xVal>
            <c:numRef>
              <c:f>Sheet1!$A$4:$A$6</c:f>
              <c:numCache>
                <c:formatCode>General</c:formatCode>
                <c:ptCount val="3"/>
                <c:pt idx="0">
                  <c:v>75.0</c:v>
                </c:pt>
                <c:pt idx="1">
                  <c:v>50.0</c:v>
                </c:pt>
                <c:pt idx="2">
                  <c:v>25.0</c:v>
                </c:pt>
              </c:numCache>
            </c:numRef>
          </c:xVal>
          <c:yVal>
            <c:numRef>
              <c:f>Sheet1!$C$4:$C$6</c:f>
              <c:numCache>
                <c:formatCode>General</c:formatCode>
                <c:ptCount val="3"/>
              </c:numCache>
            </c:numRef>
          </c:yVal>
        </c:ser>
        <c:ser>
          <c:idx val="8"/>
          <c:order val="0"/>
          <c:spPr>
            <a:ln w="28575">
              <a:noFill/>
            </a:ln>
          </c:spPr>
          <c:marker>
            <c:symbol val="circle"/>
            <c:size val="9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trendline>
            <c:spPr>
              <a:ln w="31750">
                <a:solidFill>
                  <a:srgbClr val="FF0000"/>
                </a:solidFill>
                <a:prstDash val="sysDash"/>
              </a:ln>
            </c:spPr>
            <c:trendlineType val="linear"/>
          </c:trendline>
          <c:xVal>
            <c:numRef>
              <c:f>Sheet1!$A$18:$A$20</c:f>
              <c:numCache>
                <c:formatCode>General</c:formatCode>
                <c:ptCount val="3"/>
                <c:pt idx="0">
                  <c:v>0.0</c:v>
                </c:pt>
                <c:pt idx="1">
                  <c:v>50.0</c:v>
                </c:pt>
                <c:pt idx="2">
                  <c:v>100.0</c:v>
                </c:pt>
              </c:numCache>
            </c:numRef>
          </c:xVal>
          <c:yVal>
            <c:numRef>
              <c:f>Sheet1!$E$18:$E$20</c:f>
              <c:numCache>
                <c:formatCode>General</c:formatCode>
                <c:ptCount val="3"/>
                <c:pt idx="0">
                  <c:v>15.0</c:v>
                </c:pt>
                <c:pt idx="1">
                  <c:v>35.0</c:v>
                </c:pt>
                <c:pt idx="2">
                  <c:v>45.0</c:v>
                </c:pt>
              </c:numCache>
            </c:numRef>
          </c:yVal>
        </c:ser>
        <c:axId val="502205176"/>
        <c:axId val="475029768"/>
      </c:scatterChart>
      <c:scatterChart>
        <c:scatterStyle val="lineMarker"/>
        <c:ser>
          <c:idx val="2"/>
          <c:order val="1"/>
          <c:spPr>
            <a:ln>
              <a:noFill/>
            </a:ln>
          </c:spPr>
          <c:marker>
            <c:symbol val="none"/>
          </c:marker>
          <c:xVal>
            <c:numRef>
              <c:f>Sheet1!$A$4:$A$6</c:f>
              <c:numCache>
                <c:formatCode>General</c:formatCode>
                <c:ptCount val="3"/>
                <c:pt idx="0">
                  <c:v>75.0</c:v>
                </c:pt>
                <c:pt idx="1">
                  <c:v>50.0</c:v>
                </c:pt>
                <c:pt idx="2">
                  <c:v>25.0</c:v>
                </c:pt>
              </c:numCache>
            </c:numRef>
          </c:xVal>
          <c:yVal>
            <c:numRef>
              <c:f>Sheet1!$C$4:$C$6</c:f>
              <c:numCache>
                <c:formatCode>General</c:formatCode>
                <c:ptCount val="3"/>
              </c:numCache>
            </c:numRef>
          </c:yVal>
        </c:ser>
        <c:ser>
          <c:idx val="3"/>
          <c:order val="2"/>
          <c:spPr>
            <a:ln w="28575">
              <a:noFill/>
            </a:ln>
          </c:spPr>
          <c:marker>
            <c:symbol val="none"/>
          </c:marker>
          <c:xVal>
            <c:numRef>
              <c:f>Sheet1!$A$11:$A$13</c:f>
              <c:numCache>
                <c:formatCode>General</c:formatCode>
                <c:ptCount val="3"/>
              </c:numCache>
            </c:numRef>
          </c:xVal>
          <c:yVal>
            <c:numRef>
              <c:f>Sheet1!$B$11:$B$13</c:f>
              <c:numCache>
                <c:formatCode>General</c:formatCode>
                <c:ptCount val="3"/>
              </c:numCache>
            </c:numRef>
          </c:yVal>
        </c:ser>
        <c:axId val="502139880"/>
        <c:axId val="475040936"/>
      </c:scatterChart>
      <c:valAx>
        <c:axId val="502205176"/>
        <c:scaling>
          <c:orientation val="minMax"/>
          <c:max val="100.0"/>
          <c:min val="0.0"/>
        </c:scaling>
        <c:axPos val="b"/>
        <c:majorGridlines>
          <c:spPr>
            <a:ln>
              <a:prstDash val="sysDot"/>
            </a:ln>
          </c:spPr>
        </c:majorGridlines>
        <c:title>
          <c:tx>
            <c:rich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r>
                  <a:rPr lang="en-US" sz="1400">
                    <a:solidFill>
                      <a:schemeClr val="bg1"/>
                    </a:solidFill>
                  </a:rPr>
                  <a:t>Formation Brine  =  3*SW    </a:t>
                </a:r>
              </a:p>
            </c:rich>
          </c:tx>
          <c:layout>
            <c:manualLayout>
              <c:xMode val="edge"/>
              <c:yMode val="edge"/>
              <c:x val="0.335812638804767"/>
              <c:y val="0.896444206610098"/>
            </c:manualLayout>
          </c:layout>
          <c:spPr>
            <a:solidFill>
              <a:schemeClr val="tx2">
                <a:lumMod val="75000"/>
              </a:schemeClr>
            </a:solidFill>
          </c:spPr>
        </c:title>
        <c:numFmt formatCode="General" sourceLinked="1"/>
        <c:tickLblPos val="nextTo"/>
        <c:txPr>
          <a:bodyPr/>
          <a:lstStyle/>
          <a:p>
            <a:pPr>
              <a:defRPr sz="1200" b="1">
                <a:solidFill>
                  <a:schemeClr val="bg1"/>
                </a:solidFill>
              </a:defRPr>
            </a:pPr>
            <a:endParaRPr lang="en-US"/>
          </a:p>
        </c:txPr>
        <c:crossAx val="475029768"/>
        <c:crosses val="autoZero"/>
        <c:crossBetween val="midCat"/>
        <c:majorUnit val="10.0"/>
        <c:minorUnit val="5.0"/>
      </c:valAx>
      <c:valAx>
        <c:axId val="475029768"/>
        <c:scaling>
          <c:orientation val="minMax"/>
          <c:max val="100.0"/>
          <c:min val="0.0"/>
        </c:scaling>
        <c:axPos val="l"/>
        <c:majorGridlines>
          <c:spPr>
            <a:ln>
              <a:prstDash val="sysDot"/>
            </a:ln>
          </c:spPr>
        </c:majorGridlines>
        <c:title>
          <c:tx>
            <c:rich>
              <a:bodyPr rot="0" vert="horz"/>
              <a:lstStyle/>
              <a:p>
                <a:pPr algn="ctr" rtl="0">
                  <a:defRPr sz="1400">
                    <a:solidFill>
                      <a:schemeClr val="bg1"/>
                    </a:solidFill>
                  </a:defRPr>
                </a:pPr>
                <a:r>
                  <a:rPr lang="en-US" sz="1400" b="1" i="0" u="none" strike="noStrike" baseline="0" dirty="0"/>
                  <a:t>IOS </a:t>
                </a:r>
                <a:r>
                  <a:rPr lang="en-US" sz="1400" b="1" i="0" u="none" strike="noStrike" baseline="-25000" dirty="0"/>
                  <a:t>15-18</a:t>
                </a:r>
                <a:endParaRPr lang="en-US" sz="1400" baseline="-25000" dirty="0">
                  <a:solidFill>
                    <a:schemeClr val="bg1"/>
                  </a:solidFill>
                </a:endParaRPr>
              </a:p>
              <a:p>
                <a:pPr algn="ctr" rtl="0">
                  <a:defRPr sz="1400">
                    <a:solidFill>
                      <a:schemeClr val="bg1"/>
                    </a:solidFill>
                  </a:defRPr>
                </a:pPr>
                <a:endParaRPr lang="en-US" sz="1400" dirty="0">
                  <a:solidFill>
                    <a:schemeClr val="bg1"/>
                  </a:solidFill>
                </a:endParaRPr>
              </a:p>
              <a:p>
                <a:pPr algn="ctr" rtl="0">
                  <a:defRPr sz="1400">
                    <a:solidFill>
                      <a:schemeClr val="bg1"/>
                    </a:solidFill>
                  </a:defRPr>
                </a:pPr>
                <a:endParaRPr lang="en-US" sz="1400" dirty="0">
                  <a:solidFill>
                    <a:schemeClr val="bg1"/>
                  </a:solidFill>
                </a:endParaRPr>
              </a:p>
              <a:p>
                <a:pPr algn="ctr" rtl="0">
                  <a:defRPr sz="1400">
                    <a:solidFill>
                      <a:schemeClr val="bg1"/>
                    </a:solidFill>
                  </a:defRPr>
                </a:pPr>
                <a:endParaRPr lang="en-US" sz="1400" dirty="0">
                  <a:solidFill>
                    <a:schemeClr val="bg1"/>
                  </a:solidFill>
                </a:endParaRPr>
              </a:p>
              <a:p>
                <a:pPr algn="ctr" rtl="0">
                  <a:defRPr sz="1400">
                    <a:solidFill>
                      <a:schemeClr val="bg1"/>
                    </a:solidFill>
                  </a:defRPr>
                </a:pPr>
                <a:endParaRPr lang="en-US" sz="1400" dirty="0">
                  <a:solidFill>
                    <a:schemeClr val="bg1"/>
                  </a:solidFill>
                </a:endParaRPr>
              </a:p>
              <a:p>
                <a:pPr algn="ctr" rtl="0">
                  <a:defRPr sz="1400">
                    <a:solidFill>
                      <a:schemeClr val="bg1"/>
                    </a:solidFill>
                  </a:defRPr>
                </a:pPr>
                <a:endParaRPr lang="en-US" sz="1400" dirty="0">
                  <a:solidFill>
                    <a:schemeClr val="bg1"/>
                  </a:solidFill>
                </a:endParaRPr>
              </a:p>
              <a:p>
                <a:pPr algn="ctr" rtl="0">
                  <a:defRPr sz="1400">
                    <a:solidFill>
                      <a:schemeClr val="bg1"/>
                    </a:solidFill>
                  </a:defRPr>
                </a:pPr>
                <a:endParaRPr lang="en-US" sz="1400" dirty="0">
                  <a:solidFill>
                    <a:schemeClr val="bg1"/>
                  </a:solidFill>
                </a:endParaRPr>
              </a:p>
              <a:p>
                <a:pPr algn="ctr" rtl="0">
                  <a:defRPr sz="1400">
                    <a:solidFill>
                      <a:schemeClr val="bg1"/>
                    </a:solidFill>
                  </a:defRPr>
                </a:pPr>
                <a:r>
                  <a:rPr lang="en-US" sz="1400" dirty="0">
                    <a:solidFill>
                      <a:schemeClr val="bg1"/>
                    </a:solidFill>
                  </a:rPr>
                  <a:t>Bø</a:t>
                </a:r>
              </a:p>
            </c:rich>
          </c:tx>
          <c:layout>
            <c:manualLayout>
              <c:xMode val="edge"/>
              <c:yMode val="edge"/>
              <c:x val="1.97777475617761E-5"/>
              <c:y val="0.0045847667099865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200" b="1">
                <a:solidFill>
                  <a:schemeClr val="bg1"/>
                </a:solidFill>
              </a:defRPr>
            </a:pPr>
            <a:endParaRPr lang="en-US"/>
          </a:p>
        </c:txPr>
        <c:crossAx val="502205176"/>
        <c:crosses val="autoZero"/>
        <c:crossBetween val="midCat"/>
        <c:majorUnit val="10.0"/>
        <c:minorUnit val="5.0"/>
      </c:valAx>
      <c:valAx>
        <c:axId val="475040936"/>
        <c:scaling>
          <c:orientation val="maxMin"/>
          <c:max val="100.0"/>
          <c:min val="0.0"/>
        </c:scaling>
        <c:axPos val="r"/>
        <c:title>
          <c:tx>
            <c:rich>
              <a:bodyPr rot="0" vert="horz"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r>
                  <a:rPr lang="en-US" sz="1400" b="1" i="0" u="none" strike="noStrike" baseline="0"/>
                  <a:t>b-C</a:t>
                </a:r>
                <a:r>
                  <a:rPr lang="en-US" sz="1400" b="1" i="0" u="none" strike="noStrike" baseline="-25000"/>
                  <a:t>67</a:t>
                </a:r>
                <a:r>
                  <a:rPr lang="en-US" sz="1400" b="1" i="0" u="none" strike="noStrike" baseline="0"/>
                  <a:t> 7P</a:t>
                </a:r>
                <a:endParaRPr lang="en-US" sz="1400" b="1" i="0" baseline="0">
                  <a:solidFill>
                    <a:schemeClr val="bg1"/>
                  </a:solidFill>
                </a:endParaRPr>
              </a:p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 sz="1400" b="1" i="0" baseline="0">
                  <a:solidFill>
                    <a:schemeClr val="bg1"/>
                  </a:solidFill>
                </a:endParaRPr>
              </a:p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 sz="1400" b="1" i="0" baseline="0">
                  <a:solidFill>
                    <a:schemeClr val="bg1"/>
                  </a:solidFill>
                </a:endParaRPr>
              </a:p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 sz="1400" b="1" i="0" baseline="0">
                  <a:solidFill>
                    <a:schemeClr val="bg1"/>
                  </a:solidFill>
                </a:endParaRPr>
              </a:p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 sz="1400" b="1" i="0" baseline="0">
                  <a:solidFill>
                    <a:schemeClr val="bg1"/>
                  </a:solidFill>
                </a:endParaRPr>
              </a:p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en-US" sz="1400" b="1" i="0" baseline="0">
                  <a:solidFill>
                    <a:schemeClr val="bg1"/>
                  </a:solidFill>
                </a:endParaRPr>
              </a:p>
              <a:p>
                <a:pPr>
                  <a:defRPr sz="1400">
                    <a:solidFill>
                      <a:schemeClr val="bg1"/>
                    </a:solidFill>
                  </a:defRPr>
                </a:pPr>
                <a:r>
                  <a:rPr lang="en-US" sz="1400" b="1" i="0" baseline="0">
                    <a:solidFill>
                      <a:schemeClr val="bg1"/>
                    </a:solidFill>
                  </a:rPr>
                  <a:t>   Bø</a:t>
                </a:r>
                <a:endParaRPr lang="en-US" sz="1400">
                  <a:solidFill>
                    <a:schemeClr val="bg1"/>
                  </a:solidFill>
                </a:endParaRPr>
              </a:p>
            </c:rich>
          </c:tx>
          <c:layout>
            <c:manualLayout>
              <c:xMode val="edge"/>
              <c:yMode val="edge"/>
              <c:x val="0.872914786750557"/>
              <c:y val="0.0274097291236655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200" b="1">
                <a:solidFill>
                  <a:schemeClr val="bg1"/>
                </a:solidFill>
              </a:defRPr>
            </a:pPr>
            <a:endParaRPr lang="en-US"/>
          </a:p>
        </c:txPr>
        <c:crossAx val="502139880"/>
        <c:crosses val="max"/>
        <c:crossBetween val="midCat"/>
        <c:minorUnit val="5.0"/>
      </c:valAx>
      <c:valAx>
        <c:axId val="502139880"/>
        <c:scaling>
          <c:orientation val="minMax"/>
        </c:scaling>
        <c:delete val="1"/>
        <c:axPos val="t"/>
        <c:title>
          <c:tx>
            <c:rich>
              <a:bodyPr/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r>
                  <a:rPr lang="en-US" sz="1400">
                    <a:solidFill>
                      <a:schemeClr val="bg1"/>
                    </a:solidFill>
                  </a:rPr>
                  <a:t>Injection = Sea Water</a:t>
                </a:r>
              </a:p>
            </c:rich>
          </c:tx>
          <c:layout>
            <c:manualLayout>
              <c:xMode val="edge"/>
              <c:yMode val="edge"/>
              <c:x val="0.363473466915538"/>
              <c:y val="0.0381487653849094"/>
            </c:manualLayout>
          </c:layout>
          <c:spPr>
            <a:solidFill>
              <a:schemeClr val="tx2">
                <a:lumMod val="75000"/>
              </a:schemeClr>
            </a:solidFill>
          </c:spPr>
        </c:title>
        <c:numFmt formatCode="General" sourceLinked="1"/>
        <c:tickLblPos val="none"/>
        <c:crossAx val="475040936"/>
        <c:crosses val="autoZero"/>
        <c:crossBetween val="midCat"/>
      </c:valAx>
      <c:spPr>
        <a:solidFill>
          <a:schemeClr val="bg1"/>
        </a:solidFill>
        <a:ln>
          <a:solidFill>
            <a:schemeClr val="tx1"/>
          </a:solidFill>
        </a:ln>
      </c:spPr>
    </c:plotArea>
    <c:plotVisOnly val="1"/>
    <c:dispBlanksAs val="gap"/>
  </c:chart>
  <c:spPr>
    <a:solidFill>
      <a:srgbClr val="1F497D">
        <a:lumMod val="75000"/>
      </a:srgbClr>
    </a:solidFill>
    <a:ln>
      <a:noFill/>
    </a:ln>
  </c:spPr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"/>
  <c:chart>
    <c:plotArea>
      <c:layout>
        <c:manualLayout>
          <c:layoutTarget val="inner"/>
          <c:xMode val="edge"/>
          <c:yMode val="edge"/>
          <c:x val="0.237900700825758"/>
          <c:y val="0.0391111111111112"/>
          <c:w val="0.518631444555862"/>
          <c:h val="0.749202869641295"/>
        </c:manualLayout>
      </c:layout>
      <c:scatterChart>
        <c:scatterStyle val="lineMarker"/>
        <c:ser>
          <c:idx val="0"/>
          <c:order val="1"/>
          <c:spPr>
            <a:ln w="28575">
              <a:noFill/>
            </a:ln>
          </c:spPr>
          <c:marker>
            <c:symbol val="none"/>
          </c:marker>
          <c:dLbls>
            <c:dLbl>
              <c:idx val="0"/>
              <c:layout>
                <c:manualLayout>
                  <c:x val="0.0038286098714195"/>
                  <c:y val="-0.295460122699386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crude oil</a:t>
                    </a:r>
                  </a:p>
                </c:rich>
              </c:tx>
              <c:spPr>
                <a:solidFill>
                  <a:sysClr val="window" lastClr="FFFFFF"/>
                </a:solidFill>
              </c:spPr>
              <c:showVal val="1"/>
            </c:dLbl>
            <c:dLbl>
              <c:idx val="1"/>
              <c:layout>
                <c:manualLayout>
                  <c:x val="-0.175365344467641"/>
                  <c:y val="0.00355555555555556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n-Octane</a:t>
                    </a:r>
                  </a:p>
                </c:rich>
              </c:tx>
              <c:showVal val="1"/>
            </c:dLbl>
            <c:showVal val="1"/>
          </c:dLbls>
          <c:xVal>
            <c:numRef>
              <c:f>Sheet1!$B$5</c:f>
              <c:numCache>
                <c:formatCode>General</c:formatCode>
                <c:ptCount val="1"/>
                <c:pt idx="0">
                  <c:v>168.7</c:v>
                </c:pt>
              </c:numCache>
            </c:numRef>
          </c:xVal>
          <c:yVal>
            <c:numRef>
              <c:f>Sheet1!$A$5</c:f>
              <c:numCache>
                <c:formatCode>General</c:formatCode>
                <c:ptCount val="1"/>
                <c:pt idx="0">
                  <c:v>13.0</c:v>
                </c:pt>
              </c:numCache>
            </c:numRef>
          </c:yVal>
        </c:ser>
        <c:axId val="472927480"/>
        <c:axId val="472936120"/>
      </c:scatterChart>
      <c:scatterChart>
        <c:scatterStyle val="lineMarker"/>
        <c:ser>
          <c:idx val="1"/>
          <c:order val="0"/>
          <c:spPr>
            <a:ln w="28575">
              <a:noFill/>
            </a:ln>
          </c:spPr>
          <c:marker>
            <c:symbol val="square"/>
            <c:size val="10"/>
          </c:marker>
          <c:dPt>
            <c:idx val="0"/>
            <c:marker>
              <c:symbol val="circle"/>
              <c:size val="10"/>
              <c:spPr>
                <a:solidFill>
                  <a:sysClr val="window" lastClr="FFFFFF"/>
                </a:solidFill>
              </c:spPr>
            </c:marker>
          </c:dPt>
          <c:dPt>
            <c:idx val="1"/>
            <c:marker>
              <c:symbol val="circle"/>
              <c:size val="10"/>
              <c:spPr>
                <a:solidFill>
                  <a:srgbClr val="F79646">
                    <a:lumMod val="75000"/>
                  </a:srgbClr>
                </a:solidFill>
              </c:spPr>
            </c:marker>
          </c:dPt>
          <c:dLbls>
            <c:dLbl>
              <c:idx val="0"/>
              <c:layout>
                <c:manualLayout>
                  <c:x val="-0.155357836588116"/>
                  <c:y val="0.0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n-octane</a:t>
                    </a:r>
                  </a:p>
                </c:rich>
              </c:tx>
              <c:spPr>
                <a:solidFill>
                  <a:sysClr val="window" lastClr="FFFFFF"/>
                </a:solidFill>
              </c:spPr>
              <c:showVal val="1"/>
            </c:dLbl>
            <c:dLbl>
              <c:idx val="1"/>
              <c:delete val="1"/>
            </c:dLbl>
            <c:showVal val="1"/>
          </c:dLbls>
          <c:xVal>
            <c:numRef>
              <c:f>Sheet1!$B$5:$B$6</c:f>
              <c:numCache>
                <c:formatCode>General</c:formatCode>
                <c:ptCount val="2"/>
                <c:pt idx="0">
                  <c:v>168.7</c:v>
                </c:pt>
                <c:pt idx="1">
                  <c:v>257.2</c:v>
                </c:pt>
              </c:numCache>
            </c:numRef>
          </c:xVal>
          <c:yVal>
            <c:numRef>
              <c:f>Sheet1!$D$5:$D$6</c:f>
              <c:numCache>
                <c:formatCode>General</c:formatCode>
                <c:ptCount val="2"/>
                <c:pt idx="0">
                  <c:v>87.0</c:v>
                </c:pt>
                <c:pt idx="1">
                  <c:v>83.0</c:v>
                </c:pt>
              </c:numCache>
            </c:numRef>
          </c:yVal>
        </c:ser>
        <c:axId val="472952824"/>
        <c:axId val="472944904"/>
      </c:scatterChart>
      <c:valAx>
        <c:axId val="472927480"/>
        <c:scaling>
          <c:orientation val="minMax"/>
          <c:max val="300.0"/>
          <c:min val="0.0"/>
        </c:scaling>
        <c:axPos val="b"/>
        <c:minorGridlines>
          <c:spPr>
            <a:ln w="3175">
              <a:prstDash val="sysDash"/>
            </a:ln>
          </c:spPr>
        </c:minorGridlines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OMV,  cm</a:t>
                </a:r>
                <a:r>
                  <a:rPr lang="en-US" sz="1200" baseline="30000"/>
                  <a:t>3</a:t>
                </a:r>
                <a:r>
                  <a:rPr lang="en-US" sz="1200"/>
                  <a:t>/g-mole  ~ 50°C</a:t>
                </a:r>
              </a:p>
            </c:rich>
          </c:tx>
          <c:layout>
            <c:manualLayout>
              <c:xMode val="edge"/>
              <c:yMode val="edge"/>
              <c:x val="0.37119074714443"/>
              <c:y val="0.868822481087727"/>
            </c:manualLayout>
          </c:layout>
        </c:title>
        <c:numFmt formatCode="General" sourceLinked="1"/>
        <c:majorTickMark val="cross"/>
        <c:minorTickMark val="in"/>
        <c:tickLblPos val="nextTo"/>
        <c:crossAx val="472936120"/>
        <c:crosses val="autoZero"/>
        <c:crossBetween val="midCat"/>
        <c:majorUnit val="100.0"/>
        <c:minorUnit val="25.0"/>
      </c:valAx>
      <c:valAx>
        <c:axId val="472936120"/>
        <c:scaling>
          <c:orientation val="minMax"/>
          <c:max val="20.0"/>
          <c:min val="10.0"/>
        </c:scaling>
        <c:axPos val="l"/>
        <c:title>
          <c:tx>
            <c:rich>
              <a:bodyPr rot="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600" b="1" i="0" u="none" strike="noStrike" kern="1200" baseline="0">
                    <a:solidFill>
                      <a:srgbClr val="00B050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en-US" sz="1800" b="1" i="0" baseline="0">
                    <a:solidFill>
                      <a:srgbClr val="FF0000"/>
                    </a:solidFill>
                  </a:rPr>
                  <a:t>B-C</a:t>
                </a:r>
                <a:r>
                  <a:rPr lang="en-US" sz="1800" b="1" i="0" baseline="-25000">
                    <a:solidFill>
                      <a:srgbClr val="FF0000"/>
                    </a:solidFill>
                  </a:rPr>
                  <a:t>13 </a:t>
                </a:r>
                <a:r>
                  <a:rPr lang="en-US" sz="1800" b="1" i="0" baseline="0">
                    <a:solidFill>
                      <a:srgbClr val="FF0000"/>
                    </a:solidFill>
                  </a:rPr>
                  <a:t>7E</a:t>
                </a:r>
                <a:endParaRPr lang="en-US" sz="1600">
                  <a:solidFill>
                    <a:srgbClr val="FF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0.00185527350597421"/>
              <c:y val="0.141977038146307"/>
            </c:manualLayout>
          </c:layout>
        </c:title>
        <c:numFmt formatCode="General" sourceLinked="0"/>
        <c:tickLblPos val="nextTo"/>
        <c:spPr>
          <a:ln>
            <a:solidFill>
              <a:srgbClr val="FF0000"/>
            </a:solidFill>
          </a:ln>
        </c:spPr>
        <c:txPr>
          <a:bodyPr/>
          <a:lstStyle/>
          <a:p>
            <a:pPr>
              <a:defRPr>
                <a:solidFill>
                  <a:srgbClr val="FF0000"/>
                </a:solidFill>
              </a:defRPr>
            </a:pPr>
            <a:endParaRPr lang="en-US"/>
          </a:p>
        </c:txPr>
        <c:crossAx val="472927480"/>
        <c:crosses val="autoZero"/>
        <c:crossBetween val="midCat"/>
      </c:valAx>
      <c:valAx>
        <c:axId val="472944904"/>
        <c:scaling>
          <c:orientation val="maxMin"/>
          <c:max val="90.0"/>
          <c:min val="80.0"/>
        </c:scaling>
        <c:axPos val="r"/>
        <c:majorGridlines>
          <c:spPr>
            <a:ln w="3175">
              <a:prstDash val="sysDot"/>
            </a:ln>
          </c:spPr>
        </c:majorGridlines>
        <c:title>
          <c:tx>
            <c:rich>
              <a:bodyPr rot="0" vert="horz"/>
              <a:lstStyle/>
              <a:p>
                <a:pPr>
                  <a:defRPr sz="1600">
                    <a:solidFill>
                      <a:srgbClr val="FF0000"/>
                    </a:solidFill>
                  </a:defRPr>
                </a:pPr>
                <a:r>
                  <a:rPr lang="en-US" sz="1800" b="1" i="0" baseline="0">
                    <a:solidFill>
                      <a:srgbClr val="00B050"/>
                    </a:solidFill>
                  </a:rPr>
                  <a:t>b-C</a:t>
                </a:r>
                <a:r>
                  <a:rPr lang="en-US" sz="1800" b="1" i="0" baseline="-25000">
                    <a:solidFill>
                      <a:srgbClr val="00B050"/>
                    </a:solidFill>
                  </a:rPr>
                  <a:t>23</a:t>
                </a:r>
                <a:r>
                  <a:rPr lang="en-US" sz="1800" b="1" i="0" baseline="0">
                    <a:solidFill>
                      <a:srgbClr val="00B050"/>
                    </a:solidFill>
                  </a:rPr>
                  <a:t> 7P</a:t>
                </a:r>
                <a:endParaRPr lang="en-US" sz="1600">
                  <a:solidFill>
                    <a:srgbClr val="00B050"/>
                  </a:solidFill>
                </a:endParaRPr>
              </a:p>
            </c:rich>
          </c:tx>
          <c:layout>
            <c:manualLayout>
              <c:xMode val="edge"/>
              <c:yMode val="edge"/>
              <c:x val="0.813826620047945"/>
              <c:y val="0.1654374184822"/>
            </c:manualLayout>
          </c:layout>
        </c:title>
        <c:numFmt formatCode="General" sourceLinked="0"/>
        <c:tickLblPos val="nextTo"/>
        <c:spPr>
          <a:ln>
            <a:solidFill>
              <a:srgbClr val="00B050"/>
            </a:solidFill>
          </a:ln>
        </c:spPr>
        <c:txPr>
          <a:bodyPr/>
          <a:lstStyle/>
          <a:p>
            <a:pPr>
              <a:defRPr>
                <a:solidFill>
                  <a:srgbClr val="00B050"/>
                </a:solidFill>
              </a:defRPr>
            </a:pPr>
            <a:endParaRPr lang="en-US"/>
          </a:p>
        </c:txPr>
        <c:crossAx val="472952824"/>
        <c:crosses val="max"/>
        <c:crossBetween val="midCat"/>
      </c:valAx>
      <c:valAx>
        <c:axId val="472952824"/>
        <c:scaling>
          <c:orientation val="minMax"/>
        </c:scaling>
        <c:delete val="1"/>
        <c:axPos val="t"/>
        <c:numFmt formatCode="General" sourceLinked="1"/>
        <c:tickLblPos val="none"/>
        <c:crossAx val="472944904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</c:chart>
  <c:spPr>
    <a:ln>
      <a:noFill/>
    </a:ln>
  </c:spPr>
  <c:txPr>
    <a:bodyPr/>
    <a:lstStyle/>
    <a:p>
      <a:pPr>
        <a:defRPr b="1"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89525268194344"/>
          <c:y val="0.0648502148910221"/>
          <c:w val="0.645245154829462"/>
          <c:h val="0.792043044619423"/>
        </c:manualLayout>
      </c:layout>
      <c:lineChart>
        <c:grouping val="standard"/>
        <c:ser>
          <c:idx val="3"/>
          <c:order val="0"/>
          <c:spPr>
            <a:ln>
              <a:noFill/>
            </a:ln>
          </c:spPr>
          <c:marker>
            <c:symbol val="circle"/>
            <c:size val="13"/>
            <c:spPr>
              <a:noFill/>
              <a:ln w="25400">
                <a:solidFill>
                  <a:srgbClr val="F79646">
                    <a:lumMod val="75000"/>
                  </a:srgbClr>
                </a:solidFill>
              </a:ln>
            </c:spPr>
          </c:marker>
          <c:cat>
            <c:strRef>
              <c:f>Sheet1!$A$74:$A$84</c:f>
              <c:strCache>
                <c:ptCount val="11"/>
                <c:pt idx="0">
                  <c:v>10/0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4/6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0/10</c:v>
                </c:pt>
              </c:strCache>
            </c:strRef>
          </c:cat>
          <c:val>
            <c:numRef>
              <c:f>Sheet1!$F$74:$F$84</c:f>
              <c:numCache>
                <c:formatCode>General</c:formatCode>
                <c:ptCount val="11"/>
                <c:pt idx="0">
                  <c:v>4.0</c:v>
                </c:pt>
                <c:pt idx="1">
                  <c:v>4.0</c:v>
                </c:pt>
                <c:pt idx="2">
                  <c:v>4.0</c:v>
                </c:pt>
                <c:pt idx="3">
                  <c:v>4.0</c:v>
                </c:pt>
                <c:pt idx="4">
                  <c:v>4.0</c:v>
                </c:pt>
                <c:pt idx="5">
                  <c:v>4.0</c:v>
                </c:pt>
                <c:pt idx="6">
                  <c:v>4.0</c:v>
                </c:pt>
                <c:pt idx="7">
                  <c:v>4.0</c:v>
                </c:pt>
                <c:pt idx="8">
                  <c:v>4.0</c:v>
                </c:pt>
                <c:pt idx="9">
                  <c:v>4.0</c:v>
                </c:pt>
                <c:pt idx="10">
                  <c:v>4.0</c:v>
                </c:pt>
              </c:numCache>
            </c:numRef>
          </c:val>
        </c:ser>
        <c:ser>
          <c:idx val="2"/>
          <c:order val="1"/>
          <c:spPr>
            <a:ln>
              <a:noFill/>
            </a:ln>
          </c:spPr>
          <c:marker>
            <c:symbol val="triangle"/>
            <c:size val="13"/>
            <c:spPr>
              <a:noFill/>
              <a:ln w="25400"/>
            </c:spPr>
          </c:marke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layout>
                <c:manualLayout>
                  <c:x val="-0.0691435077968195"/>
                  <c:y val="0.208956666977893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400" b="1" i="0" baseline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rPr>
                      <a:t>B</a:t>
                    </a:r>
                    <a:r>
                      <a:rPr lang="en-US" sz="1400" b="1" i="0" baseline="0">
                        <a:solidFill>
                          <a:srgbClr val="C00000"/>
                        </a:solidFill>
                      </a:rPr>
                      <a:t>ø</a:t>
                    </a:r>
                  </a:p>
                  <a:p>
                    <a:pPr>
                      <a:defRPr sz="1400" b="1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400" b="1" i="0" baseline="0">
                        <a:solidFill>
                          <a:srgbClr val="C00000"/>
                        </a:solidFill>
                      </a:rPr>
                      <a:t>~7</a:t>
                    </a:r>
                    <a:endParaRPr lang="en-US" sz="700" b="1">
                      <a:solidFill>
                        <a:srgbClr val="C00000"/>
                      </a:solidFill>
                    </a:endParaRPr>
                  </a:p>
                </c:rich>
              </c:tx>
              <c:spPr/>
              <c:showVal val="1"/>
            </c:dLbl>
            <c:dLbl>
              <c:idx val="3"/>
              <c:delete val="1"/>
            </c:dLbl>
            <c:dLbl>
              <c:idx val="4"/>
              <c:layout>
                <c:manualLayout>
                  <c:x val="-0.00269594977098451"/>
                  <c:y val="0.020760636145778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400" b="1" i="0" baseline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rPr>
                      <a:t>B</a:t>
                    </a:r>
                    <a:r>
                      <a:rPr lang="en-US" sz="1400" b="1" i="0" baseline="0">
                        <a:solidFill>
                          <a:srgbClr val="00B050"/>
                        </a:solidFill>
                      </a:rPr>
                      <a:t>ø</a:t>
                    </a:r>
                  </a:p>
                  <a:p>
                    <a:pPr>
                      <a:defRPr sz="1400" b="1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400" b="1" i="0" baseline="0">
                        <a:solidFill>
                          <a:srgbClr val="00B050"/>
                        </a:solidFill>
                      </a:rPr>
                      <a:t>&gt;10</a:t>
                    </a:r>
                    <a:endParaRPr lang="en-US" sz="700" b="1">
                      <a:solidFill>
                        <a:srgbClr val="00B050"/>
                      </a:solidFill>
                    </a:endParaRPr>
                  </a:p>
                </c:rich>
              </c:tx>
              <c:spPr/>
              <c:showVal val="1"/>
            </c:dLbl>
            <c:dLbl>
              <c:idx val="5"/>
              <c:layout>
                <c:manualLayout>
                  <c:x val="-0.26431809994339"/>
                  <c:y val="-0.15445955619184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400" b="1" i="0" baseline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rPr>
                      <a:t>B</a:t>
                    </a:r>
                    <a:r>
                      <a:rPr lang="en-US" sz="1400" b="1" i="0" baseline="0">
                        <a:solidFill>
                          <a:srgbClr val="C00000"/>
                        </a:solidFill>
                      </a:rPr>
                      <a:t>ø</a:t>
                    </a:r>
                  </a:p>
                  <a:p>
                    <a:pPr>
                      <a:defRPr sz="1400" b="1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400" b="1" i="0" baseline="0">
                        <a:solidFill>
                          <a:srgbClr val="C00000"/>
                        </a:solidFill>
                      </a:rPr>
                      <a:t>&gt;10</a:t>
                    </a:r>
                    <a:endParaRPr lang="en-US" sz="700" b="1">
                      <a:solidFill>
                        <a:srgbClr val="C00000"/>
                      </a:solidFill>
                    </a:endParaRPr>
                  </a:p>
                </c:rich>
              </c:tx>
              <c:spPr/>
              <c:showVal val="1"/>
            </c:dLbl>
            <c:dLbl>
              <c:idx val="6"/>
              <c:delete val="1"/>
            </c:dLbl>
            <c:dLbl>
              <c:idx val="7"/>
              <c:layout>
                <c:manualLayout>
                  <c:x val="-0.196679146724307"/>
                  <c:y val="0.383043167034951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400" b="1" i="0" baseline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rPr>
                      <a:t>B</a:t>
                    </a:r>
                    <a:r>
                      <a:rPr lang="en-US" sz="1400" b="1" i="0" baseline="0">
                        <a:solidFill>
                          <a:srgbClr val="0070C0"/>
                        </a:solidFill>
                      </a:rPr>
                      <a:t>ø</a:t>
                    </a:r>
                  </a:p>
                  <a:p>
                    <a:pPr>
                      <a:defRPr sz="1400" b="1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400" b="1" i="0" baseline="0">
                        <a:solidFill>
                          <a:srgbClr val="0070C0"/>
                        </a:solidFill>
                      </a:rPr>
                      <a:t>&gt;10</a:t>
                    </a:r>
                    <a:endParaRPr lang="en-US" sz="1200" b="1">
                      <a:solidFill>
                        <a:srgbClr val="0070C0"/>
                      </a:solidFill>
                    </a:endParaRPr>
                  </a:p>
                </c:rich>
              </c:tx>
              <c:spPr/>
              <c:showVal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layout>
                <c:manualLayout>
                  <c:x val="0.0079810022819173"/>
                  <c:y val="0.0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accent3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800" b="1" i="0" baseline="0">
                        <a:solidFill>
                          <a:schemeClr val="accent3">
                            <a:lumMod val="75000"/>
                          </a:schemeClr>
                        </a:solidFill>
                      </a:rPr>
                      <a:t>B-C</a:t>
                    </a:r>
                    <a:r>
                      <a:rPr lang="en-US" sz="1800" b="1" i="0" baseline="-25000">
                        <a:solidFill>
                          <a:schemeClr val="accent3">
                            <a:lumMod val="75000"/>
                          </a:schemeClr>
                        </a:solidFill>
                      </a:rPr>
                      <a:t>23</a:t>
                    </a:r>
                    <a:r>
                      <a:rPr lang="en-US" sz="1800" b="1" i="0" baseline="0">
                        <a:solidFill>
                          <a:schemeClr val="accent3">
                            <a:lumMod val="75000"/>
                          </a:schemeClr>
                        </a:solidFill>
                      </a:rPr>
                      <a:t> 7P</a:t>
                    </a:r>
                    <a:endParaRPr lang="en-US">
                      <a:solidFill>
                        <a:schemeClr val="accent3">
                          <a:lumMod val="75000"/>
                        </a:schemeClr>
                      </a:solidFill>
                    </a:endParaRPr>
                  </a:p>
                </c:rich>
              </c:tx>
              <c:spPr/>
              <c:showVal val="1"/>
            </c:dLbl>
            <c:txPr>
              <a:bodyPr/>
              <a:lstStyle/>
              <a:p>
                <a:pPr>
                  <a:defRPr sz="1400" b="1"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Sheet1!$A$74:$A$84</c:f>
              <c:strCache>
                <c:ptCount val="11"/>
                <c:pt idx="0">
                  <c:v>10/0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4/6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0/10</c:v>
                </c:pt>
              </c:strCache>
            </c:strRef>
          </c:cat>
          <c:val>
            <c:numRef>
              <c:f>Sheet1!$E$74:$E$84</c:f>
              <c:numCache>
                <c:formatCode>General</c:formatCode>
                <c:ptCount val="11"/>
                <c:pt idx="0">
                  <c:v>3.0</c:v>
                </c:pt>
                <c:pt idx="1">
                  <c:v>3.0</c:v>
                </c:pt>
                <c:pt idx="2">
                  <c:v>3.0</c:v>
                </c:pt>
                <c:pt idx="3">
                  <c:v>3.0</c:v>
                </c:pt>
                <c:pt idx="4">
                  <c:v>3.0</c:v>
                </c:pt>
                <c:pt idx="5">
                  <c:v>3.0</c:v>
                </c:pt>
                <c:pt idx="6">
                  <c:v>3.0</c:v>
                </c:pt>
                <c:pt idx="7">
                  <c:v>3.0</c:v>
                </c:pt>
                <c:pt idx="8">
                  <c:v>3.0</c:v>
                </c:pt>
                <c:pt idx="9">
                  <c:v>3.0</c:v>
                </c:pt>
                <c:pt idx="10">
                  <c:v>3.0</c:v>
                </c:pt>
              </c:numCache>
            </c:numRef>
          </c:val>
        </c:ser>
        <c:ser>
          <c:idx val="1"/>
          <c:order val="2"/>
          <c:spPr>
            <a:ln>
              <a:noFill/>
            </a:ln>
          </c:spPr>
          <c:marker>
            <c:symbol val="square"/>
            <c:size val="13"/>
            <c:spPr>
              <a:noFill/>
              <a:ln w="25400"/>
            </c:spPr>
          </c:marker>
          <c:dLbls>
            <c:dLbl>
              <c:idx val="10"/>
              <c:layout>
                <c:manualLayout>
                  <c:x val="0.0079810022819173"/>
                  <c:y val="0.0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800" b="1" i="0" baseline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rPr>
                      <a:t>b-C</a:t>
                    </a:r>
                    <a:r>
                      <a:rPr lang="en-US" sz="1800" b="1" i="0" baseline="-2500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rPr>
                      <a:t>23</a:t>
                    </a:r>
                    <a:r>
                      <a:rPr lang="en-US" sz="1800" b="1" i="0" baseline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rPr>
                      <a:t> 7E</a:t>
                    </a:r>
                    <a:endParaRPr lang="en-US">
                      <a:solidFill>
                        <a:schemeClr val="accent6">
                          <a:lumMod val="50000"/>
                        </a:schemeClr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/>
              <c:showVal val="1"/>
            </c:dLbl>
            <c:delete val="1"/>
          </c:dLbls>
          <c:cat>
            <c:strRef>
              <c:f>Sheet1!$A$74:$A$84</c:f>
              <c:strCache>
                <c:ptCount val="11"/>
                <c:pt idx="0">
                  <c:v>10/0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4/6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0/10</c:v>
                </c:pt>
              </c:strCache>
            </c:strRef>
          </c:cat>
          <c:val>
            <c:numRef>
              <c:f>Sheet1!$D$74:$D$84</c:f>
              <c:numCache>
                <c:formatCode>General</c:formatCode>
                <c:ptCount val="11"/>
                <c:pt idx="0">
                  <c:v>2.0</c:v>
                </c:pt>
                <c:pt idx="1">
                  <c:v>2.0</c:v>
                </c:pt>
                <c:pt idx="2">
                  <c:v>2.0</c:v>
                </c:pt>
                <c:pt idx="3">
                  <c:v>2.0</c:v>
                </c:pt>
                <c:pt idx="4">
                  <c:v>2.0</c:v>
                </c:pt>
                <c:pt idx="5">
                  <c:v>2.0</c:v>
                </c:pt>
                <c:pt idx="6">
                  <c:v>2.0</c:v>
                </c:pt>
                <c:pt idx="7">
                  <c:v>2.0</c:v>
                </c:pt>
                <c:pt idx="8">
                  <c:v>2.0</c:v>
                </c:pt>
                <c:pt idx="9">
                  <c:v>2.0</c:v>
                </c:pt>
                <c:pt idx="10">
                  <c:v>2.0</c:v>
                </c:pt>
              </c:numCache>
            </c:numRef>
          </c:val>
        </c:ser>
        <c:ser>
          <c:idx val="7"/>
          <c:order val="3"/>
          <c:spPr>
            <a:ln w="28575">
              <a:noFill/>
            </a:ln>
          </c:spPr>
          <c:marker>
            <c:symbol val="diamond"/>
            <c:size val="18"/>
            <c:spPr>
              <a:solidFill>
                <a:sysClr val="window" lastClr="FFFFFF"/>
              </a:solidFill>
              <a:ln w="28575">
                <a:solidFill>
                  <a:srgbClr val="4F81BD">
                    <a:shade val="76000"/>
                    <a:shade val="95000"/>
                    <a:satMod val="105000"/>
                  </a:srgbClr>
                </a:solidFill>
              </a:ln>
            </c:spPr>
          </c:marker>
          <c:dLbls>
            <c:dLbl>
              <c:idx val="10"/>
              <c:layout>
                <c:manualLayout>
                  <c:x val="0.00665083523493107"/>
                  <c:y val="0.00238473111123964"/>
                </c:manualLayout>
              </c:layout>
              <c:tx>
                <c:rich>
                  <a:bodyPr/>
                  <a:lstStyle/>
                  <a:p>
                    <a:pPr>
                      <a:defRPr sz="1800">
                        <a:solidFill>
                          <a:schemeClr val="accent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800" b="1" i="0" u="none" strike="noStrike" baseline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rPr>
                      <a:t>b-C</a:t>
                    </a:r>
                    <a:r>
                      <a:rPr lang="en-US" sz="1800" b="1" i="0" u="none" strike="noStrike" baseline="-25000">
                        <a:solidFill>
                          <a:schemeClr val="accent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rPr>
                      <a:t>23</a:t>
                    </a:r>
                    <a:r>
                      <a:rPr lang="en-US" sz="1800" b="1" i="0" u="none" strike="noStrike" baseline="0">
                        <a:solidFill>
                          <a:schemeClr val="accent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rPr>
                      <a:t> 7P</a:t>
                    </a:r>
                    <a:endParaRPr lang="en-US" sz="1800">
                      <a:solidFill>
                        <a:schemeClr val="accent1">
                          <a:lumMod val="75000"/>
                        </a:schemeClr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/>
              <c:showVal val="1"/>
            </c:dLbl>
            <c:delete val="1"/>
          </c:dLbls>
          <c:cat>
            <c:strRef>
              <c:f>Sheet1!$A$74:$A$84</c:f>
              <c:strCache>
                <c:ptCount val="11"/>
                <c:pt idx="0">
                  <c:v>10/0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4/6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0/10</c:v>
                </c:pt>
              </c:strCache>
            </c:strRef>
          </c:cat>
          <c:val>
            <c:numRef>
              <c:f>Sheet1!$C$74:$C$84</c:f>
              <c:numCache>
                <c:formatCode>General</c:formatCode>
                <c:ptCount val="11"/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  <c:pt idx="7">
                  <c:v>1.0</c:v>
                </c:pt>
                <c:pt idx="8">
                  <c:v>1.0</c:v>
                </c:pt>
                <c:pt idx="9">
                  <c:v>1.0</c:v>
                </c:pt>
                <c:pt idx="10">
                  <c:v>1.0</c:v>
                </c:pt>
              </c:numCache>
            </c:numRef>
          </c:val>
        </c:ser>
        <c:ser>
          <c:idx val="0"/>
          <c:order val="4"/>
          <c:spPr>
            <a:ln>
              <a:noFill/>
            </a:ln>
          </c:spPr>
          <c:marker>
            <c:symbol val="diamond"/>
            <c:size val="14"/>
            <c:spPr>
              <a:noFill/>
              <a:ln w="25400"/>
            </c:spPr>
          </c:marker>
          <c:dLbls>
            <c:dLbl>
              <c:idx val="0"/>
              <c:layout>
                <c:manualLayout>
                  <c:x val="0.72310247743089"/>
                  <c:y val="-0.518733283410458"/>
                </c:manualLayout>
              </c:layout>
              <c:tx>
                <c:rich>
                  <a:bodyPr/>
                  <a:lstStyle/>
                  <a:p>
                    <a:pPr>
                      <a:defRPr sz="1800">
                        <a:solidFill>
                          <a:schemeClr val="accent6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800" b="1">
                        <a:solidFill>
                          <a:schemeClr val="accent6"/>
                        </a:solidFill>
                        <a:latin typeface="Arial" pitchFamily="34" charset="0"/>
                        <a:cs typeface="Arial" pitchFamily="34" charset="0"/>
                      </a:rPr>
                      <a:t>B-C</a:t>
                    </a:r>
                    <a:r>
                      <a:rPr lang="en-US" sz="1800" b="1" baseline="-25000">
                        <a:solidFill>
                          <a:schemeClr val="accent6"/>
                        </a:solidFill>
                        <a:latin typeface="Arial" pitchFamily="34" charset="0"/>
                        <a:cs typeface="Arial" pitchFamily="34" charset="0"/>
                      </a:rPr>
                      <a:t>23</a:t>
                    </a:r>
                    <a:r>
                      <a:rPr lang="en-US" sz="1800" b="1">
                        <a:solidFill>
                          <a:schemeClr val="accent6"/>
                        </a:solidFill>
                        <a:latin typeface="Arial" pitchFamily="34" charset="0"/>
                        <a:cs typeface="Arial" pitchFamily="34" charset="0"/>
                      </a:rPr>
                      <a:t> 7E</a:t>
                    </a:r>
                  </a:p>
                </c:rich>
              </c:tx>
              <c:spPr/>
              <c:showVal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layout>
                <c:manualLayout>
                  <c:x val="0.285683118808112"/>
                  <c:y val="-0.304217894571601"/>
                </c:manualLayout>
              </c:layout>
              <c:tx>
                <c:rich>
                  <a:bodyPr/>
                  <a:lstStyle/>
                  <a:p>
                    <a:pPr>
                      <a:defRPr sz="180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800" b="1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rPr>
                      <a:t>B-C</a:t>
                    </a:r>
                    <a:r>
                      <a:rPr lang="en-US" sz="1800" b="1" baseline="-2500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rPr>
                      <a:t>23</a:t>
                    </a:r>
                    <a:r>
                      <a:rPr lang="en-US" sz="1800" b="1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rPr>
                      <a:t> 7P</a:t>
                    </a:r>
                  </a:p>
                </c:rich>
              </c:tx>
              <c:spPr/>
              <c:showVal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layout>
                <c:manualLayout>
                  <c:x val="0.0744225320661905"/>
                  <c:y val="-0.00101022467547002"/>
                </c:manualLayout>
              </c:layout>
              <c:tx>
                <c:rich>
                  <a:bodyPr/>
                  <a:lstStyle/>
                  <a:p>
                    <a:pPr>
                      <a:defRPr sz="1800">
                        <a:solidFill>
                          <a:schemeClr val="accent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800" b="1">
                        <a:solidFill>
                          <a:schemeClr val="accent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rPr>
                      <a:t>b-C</a:t>
                    </a:r>
                    <a:r>
                      <a:rPr lang="en-US" sz="1800" b="1" baseline="-25000">
                        <a:solidFill>
                          <a:schemeClr val="accent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rPr>
                      <a:t>23</a:t>
                    </a:r>
                    <a:r>
                      <a:rPr lang="en-US" sz="1800" b="1">
                        <a:solidFill>
                          <a:schemeClr val="accent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rPr>
                      <a:t> 7P</a:t>
                    </a:r>
                  </a:p>
                </c:rich>
              </c:tx>
              <c:spPr/>
              <c:showVal val="1"/>
            </c:dLbl>
            <c:dLbl>
              <c:idx val="9"/>
              <c:layout>
                <c:manualLayout>
                  <c:x val="0.00562116025548843"/>
                  <c:y val="-0.160503858006725"/>
                </c:manualLayout>
              </c:layout>
              <c:tx>
                <c:rich>
                  <a:bodyPr/>
                  <a:lstStyle/>
                  <a:p>
                    <a:r>
                      <a:rPr lang="en-US" sz="1800" b="1">
                        <a:solidFill>
                          <a:schemeClr val="accent2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rPr>
                      <a:t>b-C</a:t>
                    </a:r>
                    <a:r>
                      <a:rPr lang="en-US" sz="1800" b="1" baseline="-25000">
                        <a:latin typeface="Arial" pitchFamily="34" charset="0"/>
                        <a:cs typeface="Arial" pitchFamily="34" charset="0"/>
                      </a:rPr>
                      <a:t>23</a:t>
                    </a:r>
                    <a:r>
                      <a:rPr lang="en-US" sz="1800" b="1">
                        <a:latin typeface="Arial" pitchFamily="34" charset="0"/>
                        <a:cs typeface="Arial" pitchFamily="34" charset="0"/>
                      </a:rPr>
                      <a:t> 7E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800">
                    <a:solidFill>
                      <a:schemeClr val="accent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Sheet1!$A$74:$A$84</c:f>
              <c:strCache>
                <c:ptCount val="11"/>
                <c:pt idx="0">
                  <c:v>10/0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4/6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0/10</c:v>
                </c:pt>
              </c:strCache>
            </c:strRef>
          </c:cat>
          <c:val>
            <c:numRef>
              <c:f>Sheet1!$B$74:$B$84</c:f>
              <c:numCache>
                <c:formatCode>General</c:formatCode>
                <c:ptCount val="11"/>
                <c:pt idx="0">
                  <c:v>1.0</c:v>
                </c:pt>
              </c:numCache>
            </c:numRef>
          </c:val>
        </c:ser>
        <c:ser>
          <c:idx val="4"/>
          <c:order val="5"/>
          <c:marker>
            <c:symbol val="diamond"/>
            <c:size val="13"/>
            <c:spPr>
              <a:solidFill>
                <a:schemeClr val="accent1"/>
              </a:solidFill>
              <a:ln w="15875"/>
            </c:spPr>
          </c:marker>
          <c:dLbls>
            <c:dLbl>
              <c:idx val="0"/>
              <c:layout>
                <c:manualLayout>
                  <c:x val="-0.173896754177548"/>
                  <c:y val="-0.00324409448818898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solidFill>
                          <a:schemeClr val="accent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800" b="1">
                        <a:solidFill>
                          <a:schemeClr val="accent1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rPr>
                      <a:t>b-C</a:t>
                    </a:r>
                    <a:r>
                      <a:rPr lang="en-US" sz="1800" b="1" baseline="-25000"/>
                      <a:t>67 </a:t>
                    </a:r>
                    <a:r>
                      <a:rPr lang="en-US" sz="1800" b="1" baseline="0"/>
                      <a:t>7</a:t>
                    </a:r>
                    <a:r>
                      <a:rPr lang="en-US" sz="1800" b="1"/>
                      <a:t>P</a:t>
                    </a:r>
                    <a:endParaRPr lang="en-US" sz="1800" b="1" baseline="-25000"/>
                  </a:p>
                </c:rich>
              </c:tx>
              <c:spPr/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accent1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showVal val="1"/>
          </c:dLbls>
          <c:cat>
            <c:numRef>
              <c:f>Sheet1!$A$20</c:f>
              <c:numCache>
                <c:formatCode>General</c:formatCode>
                <c:ptCount val="1"/>
                <c:pt idx="0">
                  <c:v>0.0</c:v>
                </c:pt>
              </c:numCache>
            </c:numRef>
          </c:cat>
          <c:val>
            <c:numRef>
              <c:f>Sheet1!$B$20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5"/>
          <c:order val="6"/>
          <c:marker>
            <c:symbol val="square"/>
            <c:size val="13"/>
            <c:spPr>
              <a:solidFill>
                <a:schemeClr val="accent2"/>
              </a:solidFill>
            </c:spPr>
          </c:marker>
          <c:dLbls>
            <c:dLbl>
              <c:idx val="0"/>
              <c:layout>
                <c:manualLayout>
                  <c:x val="-0.174172312002147"/>
                  <c:y val="-0.016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i="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rPr>
                      <a:t>b-C</a:t>
                    </a:r>
                    <a:r>
                      <a:rPr lang="en-US" sz="1800" b="1" i="0" baseline="-25000">
                        <a:latin typeface="Arial" pitchFamily="34" charset="0"/>
                        <a:cs typeface="Arial" pitchFamily="34" charset="0"/>
                      </a:rPr>
                      <a:t>67 </a:t>
                    </a:r>
                    <a:r>
                      <a:rPr lang="en-US" sz="1800" b="1" i="0" baseline="0">
                        <a:latin typeface="Arial" pitchFamily="34" charset="0"/>
                        <a:cs typeface="Arial" pitchFamily="34" charset="0"/>
                      </a:rPr>
                      <a:t>7P</a:t>
                    </a:r>
                    <a:endParaRPr lang="en-US" baseline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accent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showVal val="1"/>
          </c:dLbls>
          <c:cat>
            <c:numRef>
              <c:f>Sheet1!$A$20</c:f>
              <c:numCache>
                <c:formatCode>General</c:formatCode>
                <c:ptCount val="1"/>
                <c:pt idx="0">
                  <c:v>0.0</c:v>
                </c:pt>
              </c:numCache>
            </c:numRef>
          </c:cat>
          <c:val>
            <c:numRef>
              <c:f>Sheet1!$C$20</c:f>
              <c:numCache>
                <c:formatCode>General</c:formatCode>
                <c:ptCount val="1"/>
                <c:pt idx="0">
                  <c:v>2.0</c:v>
                </c:pt>
              </c:numCache>
            </c:numRef>
          </c:val>
        </c:ser>
        <c:ser>
          <c:idx val="8"/>
          <c:order val="7"/>
          <c:marker>
            <c:symbol val="circle"/>
            <c:size val="13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0.155346018156708"/>
                  <c:y val="-0.0169299737532808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accent6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800" b="1" i="0" baseline="0">
                        <a:solidFill>
                          <a:schemeClr val="accent6"/>
                        </a:solidFill>
                        <a:latin typeface="Arial" pitchFamily="34" charset="0"/>
                        <a:cs typeface="Arial" pitchFamily="34" charset="0"/>
                      </a:rPr>
                      <a:t>b-C</a:t>
                    </a:r>
                    <a:r>
                      <a:rPr lang="en-US" sz="1800" b="1" i="0" baseline="-25000">
                        <a:latin typeface="Arial" pitchFamily="34" charset="0"/>
                        <a:cs typeface="Arial" pitchFamily="34" charset="0"/>
                      </a:rPr>
                      <a:t>67</a:t>
                    </a:r>
                    <a:r>
                      <a:rPr lang="en-US" sz="1800" b="1" i="0" baseline="0">
                        <a:latin typeface="Arial" pitchFamily="34" charset="0"/>
                        <a:cs typeface="Arial" pitchFamily="34" charset="0"/>
                      </a:rPr>
                      <a:t>7P</a:t>
                    </a:r>
                    <a:endParaRPr lang="en-US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/>
              <c:showVal val="1"/>
            </c:dLbl>
            <c:txPr>
              <a:bodyPr/>
              <a:lstStyle/>
              <a:p>
                <a:pPr>
                  <a:defRPr>
                    <a:solidFill>
                      <a:schemeClr val="accent6"/>
                    </a:solidFill>
                  </a:defRPr>
                </a:pPr>
                <a:endParaRPr lang="en-US"/>
              </a:p>
            </c:txPr>
            <c:showVal val="1"/>
          </c:dLbls>
          <c:cat>
            <c:numRef>
              <c:f>Sheet1!$A$20</c:f>
              <c:numCache>
                <c:formatCode>General</c:formatCode>
                <c:ptCount val="1"/>
                <c:pt idx="0">
                  <c:v>0.0</c:v>
                </c:pt>
              </c:numCache>
            </c:numRef>
          </c:cat>
          <c:val>
            <c:numRef>
              <c:f>Sheet1!$E$20</c:f>
              <c:numCache>
                <c:formatCode>General</c:formatCode>
                <c:ptCount val="1"/>
                <c:pt idx="0">
                  <c:v>4.0</c:v>
                </c:pt>
              </c:numCache>
            </c:numRef>
          </c:val>
        </c:ser>
        <c:ser>
          <c:idx val="6"/>
          <c:order val="8"/>
          <c:marker>
            <c:symbol val="triangle"/>
            <c:size val="13"/>
            <c:spPr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0.154222187313868"/>
                  <c:y val="-0.00324409448818898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800" b="1" i="0" baseline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rPr>
                      <a:t>b-C</a:t>
                    </a:r>
                    <a:r>
                      <a:rPr lang="en-US" sz="1800" b="1" i="0" baseline="-25000">
                        <a:latin typeface="Arial" pitchFamily="34" charset="0"/>
                        <a:cs typeface="Arial" pitchFamily="34" charset="0"/>
                      </a:rPr>
                      <a:t>67</a:t>
                    </a:r>
                    <a:r>
                      <a:rPr lang="en-US" sz="1800" b="1" i="0" baseline="0">
                        <a:latin typeface="Arial" pitchFamily="34" charset="0"/>
                        <a:cs typeface="Arial" pitchFamily="34" charset="0"/>
                      </a:rPr>
                      <a:t>7P</a:t>
                    </a:r>
                    <a:endParaRPr lang="en-US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/>
              <c:showVal val="1"/>
            </c:dLbl>
            <c:txPr>
              <a:bodyPr/>
              <a:lstStyle/>
              <a:p>
                <a:pPr>
                  <a:defRPr>
                    <a:solidFill>
                      <a:srgbClr val="00B050"/>
                    </a:solidFill>
                  </a:defRPr>
                </a:pPr>
                <a:endParaRPr lang="en-US"/>
              </a:p>
            </c:txPr>
            <c:showVal val="1"/>
          </c:dLbls>
          <c:cat>
            <c:numRef>
              <c:f>Sheet1!$A$20</c:f>
              <c:numCache>
                <c:formatCode>General</c:formatCode>
                <c:ptCount val="1"/>
                <c:pt idx="0">
                  <c:v>0.0</c:v>
                </c:pt>
              </c:numCache>
            </c:numRef>
          </c:cat>
          <c:val>
            <c:numRef>
              <c:f>Sheet1!$D$20</c:f>
              <c:numCache>
                <c:formatCode>General</c:formatCode>
                <c:ptCount val="1"/>
                <c:pt idx="0">
                  <c:v>3.0</c:v>
                </c:pt>
              </c:numCache>
            </c:numRef>
          </c:val>
        </c:ser>
        <c:marker val="1"/>
        <c:axId val="475666920"/>
        <c:axId val="475670184"/>
      </c:lineChart>
      <c:catAx>
        <c:axId val="475666920"/>
        <c:scaling>
          <c:orientation val="minMax"/>
        </c:scaling>
        <c:axPos val="b"/>
        <c:numFmt formatCode="#,##0;\-#,##0" sourceLinked="0"/>
        <c:minorTickMark val="in"/>
        <c:tickLblPos val="nextTo"/>
        <c:txPr>
          <a:bodyPr/>
          <a:lstStyle/>
          <a:p>
            <a:pPr>
              <a:defRPr sz="16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75670184"/>
        <c:crosses val="autoZero"/>
        <c:lblAlgn val="ctr"/>
        <c:lblOffset val="100"/>
        <c:tickLblSkip val="1"/>
        <c:tickMarkSkip val="1"/>
      </c:catAx>
      <c:valAx>
        <c:axId val="475670184"/>
        <c:scaling>
          <c:orientation val="minMax"/>
        </c:scaling>
        <c:delete val="1"/>
        <c:axPos val="l"/>
        <c:numFmt formatCode="General" sourceLinked="1"/>
        <c:tickLblPos val="none"/>
        <c:crossAx val="475666920"/>
        <c:crossesAt val="1.0"/>
        <c:crossBetween val="midCat"/>
      </c:valAx>
      <c:spPr>
        <a:ln>
          <a:solidFill>
            <a:srgbClr val="9BBB59">
              <a:lumMod val="50000"/>
            </a:srgbClr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autoTitleDeleted val="1"/>
    <c:plotArea>
      <c:layout>
        <c:manualLayout>
          <c:layoutTarget val="inner"/>
          <c:xMode val="edge"/>
          <c:yMode val="edge"/>
          <c:x val="0.164393071191336"/>
          <c:y val="0.0985174730517177"/>
          <c:w val="0.658202877905212"/>
          <c:h val="0.691010746298222"/>
        </c:manualLayout>
      </c:layout>
      <c:lineChart>
        <c:grouping val="standard"/>
        <c:ser>
          <c:idx val="0"/>
          <c:order val="0"/>
          <c:tx>
            <c:strRef>
              <c:f>Sheet2!$E$1</c:f>
              <c:strCache>
                <c:ptCount val="1"/>
                <c:pt idx="0">
                  <c:v>Clear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14"/>
            <c:spPr>
              <a:solidFill>
                <a:schemeClr val="bg1"/>
              </a:solidFill>
              <a:ln w="25400"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marker>
          <c:dPt>
            <c:idx val="7"/>
            <c:marker>
              <c:spPr>
                <a:solidFill>
                  <a:srgbClr val="1F497D">
                    <a:lumMod val="20000"/>
                    <a:lumOff val="80000"/>
                    <a:alpha val="74000"/>
                  </a:srgbClr>
                </a:solidFill>
                <a:ln w="2540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c:spPr>
            </c:marker>
          </c:dPt>
          <c:dLbls>
            <c:dLbl>
              <c:idx val="0"/>
              <c:layout>
                <c:manualLayout>
                  <c:x val="-0.112233445566779"/>
                  <c:y val="0.0"/>
                </c:manualLayout>
              </c:layout>
              <c:tx>
                <c:rich>
                  <a:bodyPr/>
                  <a:lstStyle/>
                  <a:p>
                    <a:r>
                      <a:rPr lang="en-US" sz="2000"/>
                      <a:t>SW</a:t>
                    </a:r>
                    <a:endParaRPr lang="en-US"/>
                  </a:p>
                </c:rich>
              </c:tx>
              <c:showVal val="1"/>
            </c:dLbl>
            <c:delete val="1"/>
          </c:dLbls>
          <c:cat>
            <c:strRef>
              <c:f>Sheet2!$A$6:$A$16</c:f>
              <c:strCache>
                <c:ptCount val="11"/>
                <c:pt idx="0">
                  <c:v>b-C23 7E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4/6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b-C67 7P</c:v>
                </c:pt>
              </c:strCache>
            </c:strRef>
          </c:cat>
          <c:val>
            <c:numRef>
              <c:f>Sheet2!$B$6:$B$16</c:f>
              <c:numCache>
                <c:formatCode>General</c:formatCode>
                <c:ptCount val="11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  <c:pt idx="7">
                  <c:v>1.0</c:v>
                </c:pt>
              </c:numCache>
            </c:numRef>
          </c:val>
        </c:ser>
        <c:ser>
          <c:idx val="1"/>
          <c:order val="1"/>
          <c:tx>
            <c:strRef>
              <c:f>Sheet2!$E$1</c:f>
              <c:strCache>
                <c:ptCount val="1"/>
                <c:pt idx="0">
                  <c:v>Clear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4"/>
            <c:spPr>
              <a:noFill/>
              <a:ln w="25400">
                <a:solidFill>
                  <a:srgbClr val="1F497D">
                    <a:lumMod val="60000"/>
                    <a:lumOff val="40000"/>
                  </a:srgbClr>
                </a:solidFill>
              </a:ln>
            </c:spPr>
          </c:marker>
          <c:dLbls>
            <c:dLbl>
              <c:idx val="0"/>
              <c:layout>
                <c:manualLayout>
                  <c:x val="-0.130190796857464"/>
                  <c:y val="-0.00356983439341486"/>
                </c:manualLayout>
              </c:layout>
              <c:tx>
                <c:rich>
                  <a:bodyPr/>
                  <a:lstStyle/>
                  <a:p>
                    <a:r>
                      <a:rPr lang="en-US" sz="2000"/>
                      <a:t>2*SW</a:t>
                    </a:r>
                    <a:endParaRPr lang="en-US"/>
                  </a:p>
                </c:rich>
              </c:tx>
              <c:showVal val="1"/>
            </c:dLbl>
            <c:delete val="1"/>
          </c:dLbls>
          <c:cat>
            <c:strRef>
              <c:f>Sheet2!$A$6:$A$16</c:f>
              <c:strCache>
                <c:ptCount val="11"/>
                <c:pt idx="0">
                  <c:v>b-C23 7E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4/6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b-C67 7P</c:v>
                </c:pt>
              </c:strCache>
            </c:strRef>
          </c:cat>
          <c:val>
            <c:numRef>
              <c:f>Sheet2!$E$6:$E$16</c:f>
              <c:numCache>
                <c:formatCode>General</c:formatCode>
                <c:ptCount val="11"/>
                <c:pt idx="0">
                  <c:v>2.0</c:v>
                </c:pt>
                <c:pt idx="1">
                  <c:v>2.0</c:v>
                </c:pt>
                <c:pt idx="2">
                  <c:v>2.0</c:v>
                </c:pt>
                <c:pt idx="3">
                  <c:v>2.0</c:v>
                </c:pt>
                <c:pt idx="4">
                  <c:v>2.0</c:v>
                </c:pt>
                <c:pt idx="5">
                  <c:v>2.0</c:v>
                </c:pt>
                <c:pt idx="6">
                  <c:v>2.0</c:v>
                </c:pt>
              </c:numCache>
            </c:numRef>
          </c:val>
        </c:ser>
        <c:ser>
          <c:idx val="4"/>
          <c:order val="2"/>
          <c:tx>
            <c:strRef>
              <c:f>Sheet2!$E$1</c:f>
              <c:strCache>
                <c:ptCount val="1"/>
                <c:pt idx="0">
                  <c:v>Clear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4"/>
            <c:spPr>
              <a:noFill/>
              <a:ln w="25400">
                <a:solidFill>
                  <a:srgbClr val="1F497D">
                    <a:lumMod val="60000"/>
                    <a:lumOff val="40000"/>
                  </a:srgbClr>
                </a:solidFill>
              </a:ln>
            </c:spPr>
          </c:marker>
          <c:dLbls>
            <c:dLbl>
              <c:idx val="0"/>
              <c:layout>
                <c:manualLayout>
                  <c:x val="-0.134680311425718"/>
                  <c:y val="-0.00380398179890421"/>
                </c:manualLayout>
              </c:layout>
              <c:tx>
                <c:rich>
                  <a:bodyPr/>
                  <a:lstStyle/>
                  <a:p>
                    <a:r>
                      <a:rPr lang="en-US" sz="2000"/>
                      <a:t>3*SW</a:t>
                    </a:r>
                    <a:endParaRPr lang="en-US"/>
                  </a:p>
                </c:rich>
              </c:tx>
              <c:showVal val="1"/>
            </c:dLbl>
            <c:delete val="1"/>
          </c:dLbls>
          <c:cat>
            <c:strRef>
              <c:f>Sheet2!$A$6:$A$16</c:f>
              <c:strCache>
                <c:ptCount val="11"/>
                <c:pt idx="0">
                  <c:v>b-C23 7E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4/6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b-C67 7P</c:v>
                </c:pt>
              </c:strCache>
            </c:strRef>
          </c:cat>
          <c:val>
            <c:numRef>
              <c:f>Sheet2!$I$6:$I$16</c:f>
              <c:numCache>
                <c:formatCode>General</c:formatCode>
                <c:ptCount val="11"/>
                <c:pt idx="0">
                  <c:v>3.0</c:v>
                </c:pt>
                <c:pt idx="1">
                  <c:v>3.0</c:v>
                </c:pt>
                <c:pt idx="2">
                  <c:v>3.0</c:v>
                </c:pt>
                <c:pt idx="3">
                  <c:v>3.0</c:v>
                </c:pt>
                <c:pt idx="4">
                  <c:v>3.0</c:v>
                </c:pt>
              </c:numCache>
            </c:numRef>
          </c:val>
        </c:ser>
        <c:ser>
          <c:idx val="6"/>
          <c:order val="3"/>
          <c:tx>
            <c:strRef>
              <c:f>Sheet2!$E$2</c:f>
              <c:strCache>
                <c:ptCount val="1"/>
                <c:pt idx="0">
                  <c:v>Cloudy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4"/>
            <c:spPr>
              <a:solidFill>
                <a:srgbClr val="4F81BD">
                  <a:lumMod val="60000"/>
                  <a:lumOff val="40000"/>
                  <a:alpha val="45000"/>
                </a:srgbClr>
              </a:solidFill>
              <a:ln w="25400">
                <a:solidFill>
                  <a:schemeClr val="accent1"/>
                </a:solidFill>
              </a:ln>
            </c:spPr>
          </c:marker>
          <c:cat>
            <c:strRef>
              <c:f>Sheet2!$A$6:$A$16</c:f>
              <c:strCache>
                <c:ptCount val="11"/>
                <c:pt idx="0">
                  <c:v>b-C23 7E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4/6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b-C67 7P</c:v>
                </c:pt>
              </c:strCache>
            </c:strRef>
          </c:cat>
          <c:val>
            <c:numRef>
              <c:f>Sheet2!$C$6:$C$16</c:f>
              <c:numCache>
                <c:formatCode>General</c:formatCode>
                <c:ptCount val="11"/>
                <c:pt idx="8">
                  <c:v>1.0</c:v>
                </c:pt>
                <c:pt idx="9">
                  <c:v>1.0</c:v>
                </c:pt>
                <c:pt idx="10">
                  <c:v>1.0</c:v>
                </c:pt>
              </c:numCache>
            </c:numRef>
          </c:val>
        </c:ser>
        <c:ser>
          <c:idx val="5"/>
          <c:order val="4"/>
          <c:tx>
            <c:strRef>
              <c:f>Sheet2!$E$2</c:f>
              <c:strCache>
                <c:ptCount val="1"/>
                <c:pt idx="0">
                  <c:v>Cloudy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4"/>
            <c:spPr>
              <a:solidFill>
                <a:srgbClr val="1F497D">
                  <a:lumMod val="60000"/>
                  <a:lumOff val="40000"/>
                  <a:alpha val="50000"/>
                </a:srgbClr>
              </a:solidFill>
              <a:ln w="25400">
                <a:solidFill>
                  <a:srgbClr val="1F497D">
                    <a:lumMod val="60000"/>
                    <a:lumOff val="40000"/>
                  </a:srgbClr>
                </a:solidFill>
              </a:ln>
            </c:spPr>
          </c:marker>
          <c:cat>
            <c:strRef>
              <c:f>Sheet2!$A$6:$A$16</c:f>
              <c:strCache>
                <c:ptCount val="11"/>
                <c:pt idx="0">
                  <c:v>b-C23 7E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4/6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b-C67 7P</c:v>
                </c:pt>
              </c:strCache>
            </c:strRef>
          </c:cat>
          <c:val>
            <c:numRef>
              <c:f>Sheet2!$J$6:$J$16</c:f>
              <c:numCache>
                <c:formatCode>General</c:formatCode>
                <c:ptCount val="11"/>
                <c:pt idx="5">
                  <c:v>3.0</c:v>
                </c:pt>
                <c:pt idx="6">
                  <c:v>3.0</c:v>
                </c:pt>
                <c:pt idx="7">
                  <c:v>3.0</c:v>
                </c:pt>
                <c:pt idx="8">
                  <c:v>3.0</c:v>
                </c:pt>
                <c:pt idx="9">
                  <c:v>3.0</c:v>
                </c:pt>
                <c:pt idx="10">
                  <c:v>3.0</c:v>
                </c:pt>
              </c:numCache>
            </c:numRef>
          </c:val>
        </c:ser>
        <c:ser>
          <c:idx val="7"/>
          <c:order val="5"/>
          <c:tx>
            <c:strRef>
              <c:f>Sheet2!$E$2</c:f>
              <c:strCache>
                <c:ptCount val="1"/>
                <c:pt idx="0">
                  <c:v>Cloudy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4"/>
            <c:spPr>
              <a:solidFill>
                <a:srgbClr val="4F81BD">
                  <a:alpha val="53000"/>
                </a:srgbClr>
              </a:solidFill>
              <a:ln w="25400"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marker>
          <c:dPt>
            <c:idx val="10"/>
            <c:marker>
              <c:spPr>
                <a:solidFill>
                  <a:srgbClr val="4F81BD">
                    <a:alpha val="50000"/>
                  </a:srgbClr>
                </a:solidFill>
                <a:ln w="25400">
                  <a:solidFill>
                    <a:srgbClr val="1F497D">
                      <a:lumMod val="60000"/>
                      <a:lumOff val="40000"/>
                    </a:srgbClr>
                  </a:solidFill>
                </a:ln>
              </c:spPr>
            </c:marker>
          </c:dPt>
          <c:cat>
            <c:strRef>
              <c:f>Sheet2!$A$6:$A$16</c:f>
              <c:strCache>
                <c:ptCount val="11"/>
                <c:pt idx="0">
                  <c:v>b-C23 7E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4/6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b-C67 7P</c:v>
                </c:pt>
              </c:strCache>
            </c:strRef>
          </c:cat>
          <c:val>
            <c:numRef>
              <c:f>Sheet2!$F$6:$F$16</c:f>
              <c:numCache>
                <c:formatCode>General</c:formatCode>
                <c:ptCount val="11"/>
                <c:pt idx="7">
                  <c:v>2.0</c:v>
                </c:pt>
                <c:pt idx="8">
                  <c:v>2.0</c:v>
                </c:pt>
                <c:pt idx="9">
                  <c:v>2.0</c:v>
                </c:pt>
                <c:pt idx="10">
                  <c:v>2.0</c:v>
                </c:pt>
              </c:numCache>
            </c:numRef>
          </c:val>
        </c:ser>
        <c:marker val="1"/>
        <c:axId val="473038264"/>
        <c:axId val="473041560"/>
      </c:lineChart>
      <c:catAx>
        <c:axId val="473038264"/>
        <c:scaling>
          <c:orientation val="minMax"/>
        </c:scaling>
        <c:axPos val="b"/>
        <c:numFmt formatCode="@" sourceLinked="0"/>
        <c:tickLblPos val="nextTo"/>
        <c:txPr>
          <a:bodyPr rot="2640000" vert="horz"/>
          <a:lstStyle/>
          <a:p>
            <a:pPr>
              <a:defRPr sz="1800"/>
            </a:pPr>
            <a:endParaRPr lang="en-US"/>
          </a:p>
        </c:txPr>
        <c:crossAx val="473041560"/>
        <c:crosses val="autoZero"/>
        <c:lblAlgn val="ctr"/>
        <c:lblOffset val="100"/>
        <c:tickLblSkip val="1"/>
      </c:catAx>
      <c:valAx>
        <c:axId val="473041560"/>
        <c:scaling>
          <c:orientation val="minMax"/>
          <c:max val="5.0"/>
          <c:min val="0.0"/>
        </c:scaling>
        <c:axPos val="l"/>
        <c:numFmt formatCode="General" sourceLinked="1"/>
        <c:tickLblPos val="none"/>
        <c:crossAx val="473038264"/>
        <c:crosses val="autoZero"/>
        <c:crossBetween val="midCat"/>
        <c:majorUnit val="1.0"/>
        <c:minorUnit val="1.0"/>
        <c:dispUnits>
          <c:builtInUnit val="millions"/>
        </c:dispUnits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egendEntry>
        <c:idx val="1"/>
        <c:delete val="1"/>
      </c:legendEntry>
      <c:legendEntry>
        <c:idx val="2"/>
        <c:delete val="1"/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595256869097529"/>
          <c:y val="0.12303141352614"/>
          <c:w val="0.166950886098813"/>
          <c:h val="0.140544310233472"/>
        </c:manualLayout>
      </c:layout>
      <c:spPr>
        <a:solidFill>
          <a:schemeClr val="bg1"/>
        </a:solidFill>
      </c:spPr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</c:chart>
  <c:spPr>
    <a:ln>
      <a:noFill/>
    </a:ln>
  </c:spPr>
  <c:txPr>
    <a:bodyPr/>
    <a:lstStyle/>
    <a:p>
      <a:pPr>
        <a:defRPr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0.17582</cdr:x>
      <cdr:y>0.15825</cdr:y>
    </cdr:from>
    <cdr:to>
      <cdr:x>0.86184</cdr:x>
      <cdr:y>0.68446</cdr:y>
    </cdr:to>
    <cdr:sp macro="" textlink="">
      <cdr:nvSpPr>
        <cdr:cNvPr id="15" name="Freeform 14"/>
        <cdr:cNvSpPr/>
      </cdr:nvSpPr>
      <cdr:spPr>
        <a:xfrm xmlns:a="http://schemas.openxmlformats.org/drawingml/2006/main">
          <a:off x="1066800" y="776288"/>
          <a:ext cx="4162375" cy="2581257"/>
        </a:xfrm>
        <a:custGeom xmlns:a="http://schemas.openxmlformats.org/drawingml/2006/main">
          <a:avLst/>
          <a:gdLst>
            <a:gd name="connsiteX0" fmla="*/ 19050 w 4162425"/>
            <a:gd name="connsiteY0" fmla="*/ 0 h 2581275"/>
            <a:gd name="connsiteX1" fmla="*/ 0 w 4162425"/>
            <a:gd name="connsiteY1" fmla="*/ 2581275 h 2581275"/>
            <a:gd name="connsiteX2" fmla="*/ 4143375 w 4162425"/>
            <a:gd name="connsiteY2" fmla="*/ 1552575 h 2581275"/>
            <a:gd name="connsiteX3" fmla="*/ 4162425 w 4162425"/>
            <a:gd name="connsiteY3" fmla="*/ 9525 h 2581275"/>
            <a:gd name="connsiteX4" fmla="*/ 76200 w 4162425"/>
            <a:gd name="connsiteY4" fmla="*/ 0 h 2581275"/>
            <a:gd name="connsiteX5" fmla="*/ 76200 w 4162425"/>
            <a:gd name="connsiteY5" fmla="*/ 0 h 2581275"/>
            <a:gd name="connsiteX6" fmla="*/ 76200 w 4162425"/>
            <a:gd name="connsiteY6" fmla="*/ 0 h 2581275"/>
            <a:gd name="connsiteX7" fmla="*/ 19050 w 4162425"/>
            <a:gd name="connsiteY7" fmla="*/ 0 h 2581275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</a:cxnLst>
          <a:rect l="l" t="t" r="r" b="b"/>
          <a:pathLst>
            <a:path w="4162425" h="2581275">
              <a:moveTo>
                <a:pt x="19050" y="0"/>
              </a:moveTo>
              <a:lnTo>
                <a:pt x="0" y="2581275"/>
              </a:lnTo>
              <a:lnTo>
                <a:pt x="4143375" y="1552575"/>
              </a:lnTo>
              <a:lnTo>
                <a:pt x="4162425" y="9525"/>
              </a:lnTo>
              <a:lnTo>
                <a:pt x="76200" y="0"/>
              </a:lnTo>
              <a:lnTo>
                <a:pt x="76200" y="0"/>
              </a:lnTo>
              <a:lnTo>
                <a:pt x="76200" y="0"/>
              </a:lnTo>
              <a:lnTo>
                <a:pt x="19050" y="0"/>
              </a:lnTo>
              <a:close/>
            </a:path>
          </a:pathLst>
        </a:custGeom>
        <a:solidFill xmlns:a="http://schemas.openxmlformats.org/drawingml/2006/main">
          <a:schemeClr val="accent3">
            <a:lumMod val="60000"/>
            <a:lumOff val="40000"/>
            <a:alpha val="41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0.11146</cdr:x>
      <cdr:y>0.07669</cdr:y>
    </cdr:from>
    <cdr:to>
      <cdr:x>0.91635</cdr:x>
      <cdr:y>0.17476</cdr:y>
    </cdr:to>
    <cdr:grpSp>
      <cdr:nvGrpSpPr>
        <cdr:cNvPr id="7" name="Group 6"/>
        <cdr:cNvGrpSpPr/>
      </cdr:nvGrpSpPr>
      <cdr:grpSpPr>
        <a:xfrm xmlns:a="http://schemas.openxmlformats.org/drawingml/2006/main">
          <a:off x="676275" y="376193"/>
          <a:ext cx="4883610" cy="481070"/>
          <a:chOff x="863399" y="311026"/>
          <a:chExt cx="4667250" cy="323850"/>
        </a:xfrm>
      </cdr:grpSpPr>
      <cdr:grpSp>
        <cdr:nvGrpSpPr>
          <cdr:cNvPr id="6" name="Group 5"/>
          <cdr:cNvGrpSpPr/>
        </cdr:nvGrpSpPr>
        <cdr:grpSpPr>
          <a:xfrm xmlns:a="http://schemas.openxmlformats.org/drawingml/2006/main">
            <a:off x="863399" y="311026"/>
            <a:ext cx="4667250" cy="323850"/>
            <a:chOff x="863399" y="311026"/>
            <a:chExt cx="4667250" cy="323850"/>
          </a:xfrm>
        </cdr:grpSpPr>
        <cdr:sp macro="" textlink="">
          <cdr:nvSpPr>
            <cdr:cNvPr id="2" name="TextBox 1"/>
            <cdr:cNvSpPr txBox="1"/>
          </cdr:nvSpPr>
          <cdr:spPr>
            <a:xfrm xmlns:a="http://schemas.openxmlformats.org/drawingml/2006/main">
              <a:off x="863399" y="311026"/>
              <a:ext cx="4667250" cy="323850"/>
            </a:xfrm>
            <a:prstGeom xmlns:a="http://schemas.openxmlformats.org/drawingml/2006/main" prst="rect">
              <a:avLst/>
            </a:prstGeom>
          </cdr:spPr>
          <cdr:txBody>
            <a:bodyPr xmlns:a="http://schemas.openxmlformats.org/drawingml/2006/main" wrap="square" rtlCol="0"/>
            <a:lstStyle xmlns:a="http://schemas.openxmlformats.org/drawingml/2006/main"/>
            <a:p xmlns:a="http://schemas.openxmlformats.org/drawingml/2006/main">
              <a:r>
                <a:rPr lang="en-US" sz="1050" b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100      90        80         70       60        50         40        30        20        10         0</a:t>
              </a:r>
            </a:p>
          </cdr:txBody>
        </cdr:sp>
      </cdr:grpSp>
    </cdr:grpSp>
  </cdr:relSizeAnchor>
  <cdr:relSizeAnchor xmlns:cdr="http://schemas.openxmlformats.org/drawingml/2006/chartDrawing">
    <cdr:from>
      <cdr:x>0.70016</cdr:x>
      <cdr:y>0.92039</cdr:y>
    </cdr:from>
    <cdr:to>
      <cdr:x>0.78179</cdr:x>
      <cdr:y>0.92427</cdr:y>
    </cdr:to>
    <cdr:sp macro="" textlink="">
      <cdr:nvSpPr>
        <cdr:cNvPr id="12" name="Straight Arrow Connector 11"/>
        <cdr:cNvSpPr/>
      </cdr:nvSpPr>
      <cdr:spPr>
        <a:xfrm xmlns:a="http://schemas.openxmlformats.org/drawingml/2006/main">
          <a:off x="4248151" y="4514850"/>
          <a:ext cx="495300" cy="19050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FFFF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0.2606</cdr:x>
      <cdr:y>0.05631</cdr:y>
    </cdr:from>
    <cdr:to>
      <cdr:x>0.36421</cdr:x>
      <cdr:y>0.05825</cdr:y>
    </cdr:to>
    <cdr:sp macro="" textlink="">
      <cdr:nvSpPr>
        <cdr:cNvPr id="14" name="Straight Arrow Connector 13"/>
        <cdr:cNvSpPr/>
      </cdr:nvSpPr>
      <cdr:spPr>
        <a:xfrm xmlns:a="http://schemas.openxmlformats.org/drawingml/2006/main" flipH="1" flipV="1">
          <a:off x="1581151" y="276225"/>
          <a:ext cx="628650" cy="9525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FFFF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0.16798</cdr:x>
      <cdr:y>0.54369</cdr:y>
    </cdr:from>
    <cdr:to>
      <cdr:x>0.854</cdr:x>
      <cdr:y>0.82913</cdr:y>
    </cdr:to>
    <cdr:sp macro="" textlink="">
      <cdr:nvSpPr>
        <cdr:cNvPr id="16" name="Freeform 15"/>
        <cdr:cNvSpPr/>
      </cdr:nvSpPr>
      <cdr:spPr>
        <a:xfrm xmlns:a="http://schemas.openxmlformats.org/drawingml/2006/main">
          <a:off x="1019176" y="2667000"/>
          <a:ext cx="4162425" cy="1400175"/>
        </a:xfrm>
        <a:custGeom xmlns:a="http://schemas.openxmlformats.org/drawingml/2006/main">
          <a:avLst/>
          <a:gdLst>
            <a:gd name="connsiteX0" fmla="*/ 0 w 4162425"/>
            <a:gd name="connsiteY0" fmla="*/ 1019175 h 1400175"/>
            <a:gd name="connsiteX1" fmla="*/ 9525 w 4162425"/>
            <a:gd name="connsiteY1" fmla="*/ 1400175 h 1400175"/>
            <a:gd name="connsiteX2" fmla="*/ 4152900 w 4162425"/>
            <a:gd name="connsiteY2" fmla="*/ 1371600 h 1400175"/>
            <a:gd name="connsiteX3" fmla="*/ 4162425 w 4162425"/>
            <a:gd name="connsiteY3" fmla="*/ 0 h 1400175"/>
            <a:gd name="connsiteX4" fmla="*/ 0 w 4162425"/>
            <a:gd name="connsiteY4" fmla="*/ 1019175 h 1400175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</a:cxnLst>
          <a:rect l="l" t="t" r="r" b="b"/>
          <a:pathLst>
            <a:path w="4162425" h="1400175">
              <a:moveTo>
                <a:pt x="0" y="1019175"/>
              </a:moveTo>
              <a:lnTo>
                <a:pt x="9525" y="1400175"/>
              </a:lnTo>
              <a:lnTo>
                <a:pt x="4152900" y="1371600"/>
              </a:lnTo>
              <a:lnTo>
                <a:pt x="4162425" y="0"/>
              </a:lnTo>
              <a:lnTo>
                <a:pt x="0" y="1019175"/>
              </a:lnTo>
              <a:close/>
            </a:path>
          </a:pathLst>
        </a:custGeom>
        <a:solidFill xmlns:a="http://schemas.openxmlformats.org/drawingml/2006/main">
          <a:srgbClr val="FF0000">
            <a:alpha val="12000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CBBD93DB-10B8-44B7-8B33-44F707CC648F}" type="datetimeFigureOut">
              <a:rPr lang="en-US"/>
              <a:pPr/>
              <a:t>4/20/14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04739C04-5FDE-408E-AE4F-C1144FA3B6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="" xmlns:mv="urn:schemas-microsoft-com:mac:vml" xmlns:mc="http://schemas.openxmlformats.org/markup-compatibility/2006" val="5948861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19C43FDE-500C-4DB7-B7CA-B28162BFFBB7}" type="datetimeFigureOut">
              <a:rPr lang="en-US"/>
              <a:pPr/>
              <a:t>4/20/14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4911447F-9273-4986-AB18-B64FAAD8FD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="" xmlns:mv="urn:schemas-microsoft-com:mac:vml" xmlns:mc="http://schemas.openxmlformats.org/markup-compatibility/2006" val="134837691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11447F-9273-4986-AB18-B64FAAD8FD9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11447F-9273-4986-AB18-B64FAAD8FD9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11447F-9273-4986-AB18-B64FAAD8FD9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11447F-9273-4986-AB18-B64FAAD8FD9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11447F-9273-4986-AB18-B64FAAD8FD9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="" xmlns:mv="urn:schemas-microsoft-com:mac:vml" xmlns:mc="http://schemas.openxmlformats.org/markup-compatibility/2006" val="590104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11447F-9273-4986-AB18-B64FAAD8FD9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11447F-9273-4986-AB18-B64FAAD8FD9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11447F-9273-4986-AB18-B64FAAD8FD9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11447F-9273-4986-AB18-B64FAAD8FD9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11447F-9273-4986-AB18-B64FAAD8FD9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11447F-9273-4986-AB18-B64FAAD8FD9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11447F-9273-4986-AB18-B64FAAD8FD9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11447F-9273-4986-AB18-B64FAAD8FD9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11447F-9273-4986-AB18-B64FAAD8FD9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charset="-128"/>
            </a:endParaRP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746B71F-C563-475A-A80E-39146CA1DE13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11447F-9273-4986-AB18-B64FAAD8FD9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11447F-9273-4986-AB18-B64FAAD8FD9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Outline/Ope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2.xml"/><Relationship Id="rId3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PPT_4x3_bg_0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 descr="PPT_4x3_bg_01.psd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5.png"/><Relationship Id="rId5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342900" y="685800"/>
            <a:ext cx="8458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800" b="1" dirty="0" smtClean="0"/>
              <a:t>Effects </a:t>
            </a:r>
            <a:r>
              <a:rPr lang="en-US" sz="2800" b="1" dirty="0"/>
              <a:t>of Hardness and Cosurfactant on Phase Behavior of Alcohol-Free Alkyl Propoxylated Sulfate Systems</a:t>
            </a:r>
            <a:endParaRPr lang="en-US" sz="2800" dirty="0"/>
          </a:p>
          <a:p>
            <a:pPr algn="ctr"/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 bwMode="auto">
          <a:xfrm>
            <a:off x="228600" y="2362200"/>
            <a:ext cx="8915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hangingPunct="0"/>
            <a:r>
              <a:rPr lang="en-US" sz="2000" b="1" dirty="0"/>
              <a:t>Maura C. Puerto, </a:t>
            </a:r>
            <a:r>
              <a:rPr lang="en-US" sz="2000" b="1" dirty="0" smtClean="0"/>
              <a:t>Clarence A. Miller and George </a:t>
            </a:r>
            <a:r>
              <a:rPr lang="en-US" sz="2000" b="1" dirty="0"/>
              <a:t>J. </a:t>
            </a:r>
            <a:r>
              <a:rPr lang="en-US" sz="2000" b="1" dirty="0" smtClean="0"/>
              <a:t>Hirasaki</a:t>
            </a:r>
          </a:p>
          <a:p>
            <a:pPr algn="ctr" hangingPunct="0"/>
            <a:r>
              <a:rPr lang="en-US" sz="2000" dirty="0" smtClean="0"/>
              <a:t> </a:t>
            </a:r>
            <a:r>
              <a:rPr lang="en-US" sz="2000" b="1" dirty="0"/>
              <a:t>Rice </a:t>
            </a:r>
            <a:r>
              <a:rPr lang="en-US" sz="2000" b="1" dirty="0" smtClean="0"/>
              <a:t>University</a:t>
            </a:r>
          </a:p>
          <a:p>
            <a:pPr algn="ctr" hangingPunct="0"/>
            <a:endParaRPr lang="en-US" sz="2000" b="1" dirty="0" smtClean="0"/>
          </a:p>
          <a:p>
            <a:pPr algn="ctr" hangingPunct="0"/>
            <a:r>
              <a:rPr lang="en-US" sz="2000" dirty="0" smtClean="0"/>
              <a:t> </a:t>
            </a:r>
            <a:r>
              <a:rPr lang="en-US" sz="2000" b="1" dirty="0"/>
              <a:t>Carmen </a:t>
            </a:r>
            <a:r>
              <a:rPr lang="en-US" sz="2000" b="1" dirty="0" err="1"/>
              <a:t>Reznik</a:t>
            </a:r>
            <a:r>
              <a:rPr lang="en-US" sz="2000" b="1" dirty="0"/>
              <a:t>, Sheila </a:t>
            </a:r>
            <a:r>
              <a:rPr lang="en-US" sz="2000" b="1" dirty="0" err="1"/>
              <a:t>Dubey</a:t>
            </a:r>
            <a:r>
              <a:rPr lang="en-US" sz="2000" b="1" dirty="0"/>
              <a:t>, Julian R. </a:t>
            </a:r>
            <a:r>
              <a:rPr lang="en-US" sz="2000" b="1" dirty="0" smtClean="0"/>
              <a:t>Barnes </a:t>
            </a:r>
            <a:r>
              <a:rPr lang="en-US" sz="2000" b="1" dirty="0"/>
              <a:t>and </a:t>
            </a:r>
            <a:r>
              <a:rPr lang="en-US" sz="2000" b="1" dirty="0" err="1"/>
              <a:t>Sjoerd</a:t>
            </a:r>
            <a:r>
              <a:rPr lang="en-US" sz="2000" b="1" dirty="0"/>
              <a:t> </a:t>
            </a:r>
            <a:r>
              <a:rPr lang="en-US" sz="2000" b="1" dirty="0" err="1" smtClean="0"/>
              <a:t>vanKuijk</a:t>
            </a:r>
            <a:r>
              <a:rPr lang="en-US" sz="2000" dirty="0" smtClean="0"/>
              <a:t> </a:t>
            </a:r>
            <a:r>
              <a:rPr lang="en-US" sz="2000" b="1" dirty="0"/>
              <a:t>Shell Global </a:t>
            </a:r>
            <a:r>
              <a:rPr lang="en-US" sz="2000" b="1" dirty="0" smtClean="0"/>
              <a:t>Solutions</a:t>
            </a:r>
          </a:p>
          <a:p>
            <a:pPr algn="ctr" hangingPunct="0"/>
            <a:endParaRPr lang="en-US" sz="2000" b="1" dirty="0" smtClean="0"/>
          </a:p>
          <a:p>
            <a:pPr algn="ctr" hangingPunct="0"/>
            <a:r>
              <a:rPr lang="en-US" sz="2000" b="1" dirty="0" smtClean="0"/>
              <a:t>Presented at Annual Meeting of Rice University Consortium </a:t>
            </a:r>
          </a:p>
          <a:p>
            <a:pPr algn="ctr" hangingPunct="0"/>
            <a:r>
              <a:rPr lang="en-US" sz="2000" b="1" dirty="0" smtClean="0"/>
              <a:t>on Processes in Porous Media, April 21, 2014</a:t>
            </a:r>
          </a:p>
          <a:p>
            <a:pPr algn="ctr" hangingPunct="0"/>
            <a:endParaRPr lang="en-US" sz="2000" b="1" dirty="0" smtClean="0"/>
          </a:p>
          <a:p>
            <a:pPr algn="ctr" hangingPunct="0"/>
            <a:r>
              <a:rPr lang="en-US" sz="2000" b="1" dirty="0" smtClean="0"/>
              <a:t>Based on SPE 169096-MS presented at SPE Symposium on IOR</a:t>
            </a:r>
          </a:p>
          <a:p>
            <a:pPr algn="ctr" hangingPunct="0"/>
            <a:r>
              <a:rPr lang="en-US" sz="2000" b="1" dirty="0" smtClean="0"/>
              <a:t>Tulsa, OK, April 14-16, 2014</a:t>
            </a:r>
          </a:p>
          <a:p>
            <a:pPr algn="ctr" hangingPunct="0"/>
            <a:endParaRPr lang="en-US" sz="2000" b="1" dirty="0" smtClean="0"/>
          </a:p>
          <a:p>
            <a:pPr algn="ctr" hangingPunct="0"/>
            <a:endParaRPr lang="en-US" sz="2000" b="1" dirty="0"/>
          </a:p>
        </p:txBody>
      </p:sp>
      <p:pic>
        <p:nvPicPr>
          <p:cNvPr id="4" name="irc_mi" descr="http://staff.rice.edu/images/styleguide/RiceLogo_TMRGB72DP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842292"/>
            <a:ext cx="2791883" cy="1015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8"/>
          <p:cNvSpPr txBox="1">
            <a:spLocks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chemeClr val="accent1">
              <a:alpha val="3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/>
            <a:r>
              <a:rPr lang="en-US" sz="3200" b="1" dirty="0" smtClean="0">
                <a:solidFill>
                  <a:srgbClr val="0070C0"/>
                </a:solidFill>
                <a:cs typeface="Arial" pitchFamily="34" charset="0"/>
              </a:rPr>
              <a:t>TOPICS 1 of 2</a:t>
            </a:r>
            <a:endParaRPr lang="en-US" sz="3200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6146" name="Title 8"/>
          <p:cNvSpPr txBox="1">
            <a:spLocks/>
          </p:cNvSpPr>
          <p:nvPr/>
        </p:nvSpPr>
        <p:spPr bwMode="auto">
          <a:xfrm>
            <a:off x="533400" y="1447800"/>
            <a:ext cx="8382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9E01A74-D9FA-4DDE-9F2D-F7EA56899878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/>
              <a:t>2</a:t>
            </a:fld>
            <a:endParaRPr lang="en-US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8" name="Subtitle 2"/>
          <p:cNvSpPr txBox="1">
            <a:spLocks/>
          </p:cNvSpPr>
          <p:nvPr/>
        </p:nvSpPr>
        <p:spPr bwMode="auto">
          <a:xfrm>
            <a:off x="2362200" y="6477000"/>
            <a:ext cx="678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>
              <a:spcBef>
                <a:spcPct val="20000"/>
              </a:spcBef>
            </a:pPr>
            <a:r>
              <a:rPr lang="en-US" sz="1000" b="1" dirty="0" smtClean="0"/>
              <a:t>SPE 169096 – MS 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• Maura C Puerto</a:t>
            </a:r>
            <a:endParaRPr lang="en-US" sz="1000" dirty="0">
              <a:solidFill>
                <a:srgbClr val="000000"/>
              </a:solidFill>
              <a:cs typeface="Arial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0" y="1620480"/>
            <a:ext cx="8759888" cy="4170720"/>
            <a:chOff x="112744" y="1343481"/>
            <a:chExt cx="8759888" cy="3690433"/>
          </a:xfrm>
        </p:grpSpPr>
        <p:sp>
          <p:nvSpPr>
            <p:cNvPr id="6" name="Rectangle 5"/>
            <p:cNvSpPr/>
            <p:nvPr/>
          </p:nvSpPr>
          <p:spPr>
            <a:xfrm>
              <a:off x="950944" y="3635933"/>
              <a:ext cx="7921688" cy="1397981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35000"/>
              </a:schemeClr>
            </a:solidFill>
            <a:ln w="25400">
              <a:solidFill>
                <a:schemeClr val="tx1"/>
              </a:solidFill>
              <a:prstDash val="solid"/>
            </a:ln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                   SO</a:t>
              </a:r>
              <a:r>
                <a:rPr lang="en-US" b="1" baseline="-25000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3</a:t>
              </a:r>
              <a:r>
                <a:rPr lang="en-US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-Na                                                    </a:t>
              </a:r>
              <a:r>
                <a:rPr lang="en-US" b="1" dirty="0" err="1" smtClean="0">
                  <a:latin typeface="Arial" pitchFamily="34" charset="0"/>
                  <a:ea typeface="Arial" pitchFamily="34" charset="0"/>
                  <a:cs typeface="Times-Roman" charset="0"/>
                </a:rPr>
                <a:t>SO</a:t>
              </a:r>
              <a:r>
                <a:rPr lang="en-US" b="1" baseline="-25000" dirty="0" err="1" smtClean="0">
                  <a:latin typeface="Arial" pitchFamily="34" charset="0"/>
                  <a:ea typeface="Arial" pitchFamily="34" charset="0"/>
                  <a:cs typeface="Times-Roman" charset="0"/>
                </a:rPr>
                <a:t>3</a:t>
              </a:r>
              <a:r>
                <a:rPr lang="en-US" b="1" dirty="0" err="1" smtClean="0">
                  <a:latin typeface="Arial" pitchFamily="34" charset="0"/>
                  <a:ea typeface="Arial" pitchFamily="34" charset="0"/>
                  <a:cs typeface="Times-Roman" charset="0"/>
                </a:rPr>
                <a:t>-Na</a:t>
              </a:r>
              <a:endParaRPr lang="en-US" b="1" dirty="0" smtClean="0">
                <a:latin typeface="Arial" pitchFamily="34" charset="0"/>
                <a:ea typeface="Arial" pitchFamily="34" charset="0"/>
                <a:cs typeface="Times-Roman" charset="0"/>
              </a:endParaRP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R-CH</a:t>
              </a:r>
              <a:r>
                <a:rPr lang="en-US" b="1" baseline="-25000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2</a:t>
              </a:r>
              <a:r>
                <a:rPr lang="en-US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-CH</a:t>
              </a:r>
              <a:r>
                <a:rPr lang="en-US" b="1" baseline="-25000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2</a:t>
              </a:r>
              <a:r>
                <a:rPr lang="en-US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-</a:t>
              </a:r>
              <a:r>
                <a:rPr lang="en-US" b="1" baseline="30000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  </a:t>
              </a:r>
              <a:r>
                <a:rPr lang="en-US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CH –CH  -CH</a:t>
              </a:r>
              <a:r>
                <a:rPr lang="en-US" b="1" baseline="-25000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2</a:t>
              </a:r>
              <a:r>
                <a:rPr lang="en-US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-CH</a:t>
              </a:r>
              <a:r>
                <a:rPr lang="en-US" b="1" baseline="-25000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2</a:t>
              </a:r>
              <a:r>
                <a:rPr lang="en-US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-R’  </a:t>
              </a:r>
              <a:r>
                <a:rPr lang="en-US" b="1" baseline="30000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     </a:t>
              </a:r>
              <a:r>
                <a:rPr lang="en-US" sz="2800" b="1" baseline="30000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+ </a:t>
              </a:r>
              <a:r>
                <a:rPr lang="en-US" b="1" baseline="30000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         </a:t>
              </a:r>
              <a:r>
                <a:rPr lang="en-US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R-CH</a:t>
              </a:r>
              <a:r>
                <a:rPr lang="en-US" b="1" baseline="-25000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2 </a:t>
              </a:r>
              <a:r>
                <a:rPr lang="en-US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– CH-CH= CH-CH</a:t>
              </a:r>
              <a:r>
                <a:rPr lang="en-US" b="1" baseline="-25000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2</a:t>
              </a:r>
              <a:r>
                <a:rPr lang="en-US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-R’</a:t>
              </a:r>
              <a:endParaRPr lang="en-US" sz="1600" b="1" baseline="30000" dirty="0" smtClean="0">
                <a:latin typeface="Arial" pitchFamily="34" charset="0"/>
              </a:endParaRP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                               OH</a:t>
              </a: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1" dirty="0" smtClean="0">
                <a:latin typeface="Arial" pitchFamily="34" charset="0"/>
                <a:ea typeface="Arial" pitchFamily="34" charset="0"/>
                <a:cs typeface="Times-Roman" charset="0"/>
              </a:endParaRP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 smtClean="0">
                  <a:latin typeface="Arial" pitchFamily="34" charset="0"/>
                </a:rPr>
                <a:t>Hydroxyalkane Sulfonates  +     Alkene Sulfonates</a:t>
              </a:r>
              <a:endParaRPr lang="en-US" sz="3600" b="1" dirty="0" smtClean="0">
                <a:latin typeface="Arial" pitchFamily="34" charset="0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88944" y="1343481"/>
              <a:ext cx="6337619" cy="1014411"/>
              <a:chOff x="1849846" y="2414589"/>
              <a:chExt cx="6337619" cy="1014411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1849846" y="2514600"/>
                <a:ext cx="838200" cy="461665"/>
              </a:xfrm>
              <a:prstGeom prst="rect">
                <a:avLst/>
              </a:prstGeom>
              <a:noFill/>
              <a:ln w="25400">
                <a:solidFill>
                  <a:schemeClr val="accent3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chemeClr val="accent3">
                        <a:lumMod val="75000"/>
                      </a:schemeClr>
                    </a:solidFill>
                  </a:rPr>
                  <a:t>APS</a:t>
                </a:r>
                <a:endParaRPr lang="en-US" sz="2400" b="1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  <p:pic>
            <p:nvPicPr>
              <p:cNvPr id="16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lum contrast="-29000"/>
              </a:blip>
              <a:srcRect/>
              <a:stretch>
                <a:fillRect/>
              </a:stretch>
            </p:blipFill>
            <p:spPr bwMode="auto">
              <a:xfrm>
                <a:off x="2703544" y="2414589"/>
                <a:ext cx="5483921" cy="1014411"/>
              </a:xfrm>
              <a:prstGeom prst="rect">
                <a:avLst/>
              </a:prstGeom>
              <a:noFill/>
              <a:ln w="25400">
                <a:solidFill>
                  <a:schemeClr val="accent3">
                    <a:lumMod val="50000"/>
                  </a:schemeClr>
                </a:solidFill>
                <a:miter lim="800000"/>
                <a:headEnd/>
                <a:tailEnd/>
              </a:ln>
            </p:spPr>
          </p:pic>
        </p:grpSp>
        <p:pic>
          <p:nvPicPr>
            <p:cNvPr id="6149" name="Picture 5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lum bright="23000"/>
            </a:blip>
            <a:srcRect/>
            <a:stretch>
              <a:fillRect/>
            </a:stretch>
          </p:blipFill>
          <p:spPr bwMode="auto">
            <a:xfrm>
              <a:off x="962518" y="2621296"/>
              <a:ext cx="5562600" cy="533399"/>
            </a:xfrm>
            <a:prstGeom prst="rect">
              <a:avLst/>
            </a:prstGeom>
            <a:noFill/>
            <a:ln w="25400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</p:spPr>
        </p:pic>
        <p:sp>
          <p:nvSpPr>
            <p:cNvPr id="18" name="TextBox 17"/>
            <p:cNvSpPr txBox="1"/>
            <p:nvPr/>
          </p:nvSpPr>
          <p:spPr>
            <a:xfrm>
              <a:off x="112744" y="2638657"/>
              <a:ext cx="838200" cy="461665"/>
            </a:xfrm>
            <a:prstGeom prst="rect">
              <a:avLst/>
            </a:prstGeom>
            <a:noFill/>
            <a:ln w="25400">
              <a:solidFill>
                <a:schemeClr val="accent3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AES</a:t>
              </a:r>
              <a:endParaRPr lang="en-US" sz="2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12744" y="3795765"/>
              <a:ext cx="838200" cy="461665"/>
            </a:xfrm>
            <a:prstGeom prst="rect">
              <a:avLst/>
            </a:prstGeom>
            <a:noFill/>
            <a:ln w="25400">
              <a:solidFill>
                <a:schemeClr val="accent3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IOS</a:t>
              </a:r>
              <a:endParaRPr lang="en-US" sz="2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228600" y="609601"/>
            <a:ext cx="7620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6" defTabSz="457200"/>
            <a:r>
              <a:rPr lang="en-US" sz="2400" b="1" dirty="0" smtClean="0">
                <a:cs typeface="Arial" pitchFamily="34" charset="0"/>
              </a:rPr>
              <a:t>Behavior of Surfactant Blends  </a:t>
            </a:r>
          </a:p>
          <a:p>
            <a:pPr marL="341313" lvl="6" defTabSz="457200"/>
            <a:r>
              <a:rPr lang="en-US" b="1" dirty="0" smtClean="0">
                <a:cs typeface="Arial" pitchFamily="34" charset="0"/>
              </a:rPr>
              <a:t> </a:t>
            </a:r>
            <a:r>
              <a:rPr lang="en-US" b="1" i="1" dirty="0" smtClean="0">
                <a:solidFill>
                  <a:srgbClr val="000000"/>
                </a:solidFill>
                <a:cs typeface="Arial" pitchFamily="34" charset="0"/>
              </a:rPr>
              <a:t>WOR ~1 with n-octane  and its  Aqueous Solutions</a:t>
            </a:r>
            <a:endParaRPr lang="en-US" sz="1600" b="1" i="1" dirty="0" smtClean="0"/>
          </a:p>
        </p:txBody>
      </p:sp>
      <p:sp>
        <p:nvSpPr>
          <p:cNvPr id="24" name="TextBox 23"/>
          <p:cNvSpPr txBox="1"/>
          <p:nvPr/>
        </p:nvSpPr>
        <p:spPr>
          <a:xfrm rot="20238209">
            <a:off x="6445862" y="870093"/>
            <a:ext cx="1986101" cy="120032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/>
        </p:spPr>
        <p:txBody>
          <a:bodyPr wrap="square" rtlCol="0">
            <a:spAutoFit/>
            <a:flatTx/>
          </a:bodyPr>
          <a:lstStyle/>
          <a:p>
            <a:r>
              <a:rPr lang="en-US" sz="2400" b="1" u="sng" dirty="0" smtClean="0"/>
              <a:t>A</a:t>
            </a:r>
            <a:r>
              <a:rPr lang="en-US" sz="2400" dirty="0" smtClean="0"/>
              <a:t>lcohol </a:t>
            </a:r>
            <a:r>
              <a:rPr lang="en-US" sz="2400" b="1" u="sng" dirty="0" smtClean="0"/>
              <a:t>P</a:t>
            </a:r>
            <a:r>
              <a:rPr lang="en-US" sz="2400" u="sng" dirty="0" smtClean="0"/>
              <a:t>ropoxy</a:t>
            </a:r>
            <a:r>
              <a:rPr lang="en-US" sz="2400" dirty="0" smtClean="0"/>
              <a:t> </a:t>
            </a:r>
            <a:r>
              <a:rPr lang="en-US" sz="2400" b="1" u="sng" dirty="0" smtClean="0"/>
              <a:t>S</a:t>
            </a:r>
            <a:r>
              <a:rPr lang="en-US" sz="2400" dirty="0" smtClean="0"/>
              <a:t>ulfates</a:t>
            </a:r>
          </a:p>
        </p:txBody>
      </p:sp>
      <p:sp>
        <p:nvSpPr>
          <p:cNvPr id="25" name="TextBox 24"/>
          <p:cNvSpPr txBox="1"/>
          <p:nvPr/>
        </p:nvSpPr>
        <p:spPr>
          <a:xfrm rot="20186601">
            <a:off x="6462347" y="2362259"/>
            <a:ext cx="1565055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u="sng" dirty="0" smtClean="0"/>
              <a:t>A</a:t>
            </a:r>
            <a:r>
              <a:rPr lang="en-US" sz="2400" dirty="0" smtClean="0"/>
              <a:t>lcohol </a:t>
            </a:r>
            <a:r>
              <a:rPr lang="en-US" sz="2400" b="1" u="sng" dirty="0" smtClean="0"/>
              <a:t>E</a:t>
            </a:r>
            <a:r>
              <a:rPr lang="en-US" sz="2400" u="sng" dirty="0" smtClean="0"/>
              <a:t>thoxy</a:t>
            </a:r>
            <a:r>
              <a:rPr lang="en-US" sz="2400" dirty="0" smtClean="0"/>
              <a:t> </a:t>
            </a:r>
            <a:r>
              <a:rPr lang="en-US" sz="2400" b="1" u="sng" dirty="0" smtClean="0"/>
              <a:t>S</a:t>
            </a:r>
            <a:r>
              <a:rPr lang="en-US" sz="2400" dirty="0" smtClean="0"/>
              <a:t>ulfates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 rot="20186601">
            <a:off x="7393331" y="3312514"/>
            <a:ext cx="1535491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I</a:t>
            </a:r>
            <a:r>
              <a:rPr lang="en-US" sz="2000" dirty="0" smtClean="0"/>
              <a:t>nternal </a:t>
            </a:r>
            <a:r>
              <a:rPr lang="en-US" sz="2000" b="1" dirty="0" smtClean="0"/>
              <a:t>O</a:t>
            </a:r>
            <a:r>
              <a:rPr lang="en-US" sz="2000" dirty="0" smtClean="0"/>
              <a:t>lefin </a:t>
            </a:r>
            <a:r>
              <a:rPr lang="en-US" sz="2000" b="1" dirty="0" smtClean="0"/>
              <a:t>S</a:t>
            </a:r>
            <a:r>
              <a:rPr lang="en-US" sz="2000" dirty="0" smtClean="0"/>
              <a:t>ulfonate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8"/>
          <p:cNvSpPr txBox="1">
            <a:spLocks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chemeClr val="accent1">
              <a:alpha val="3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/>
            <a:r>
              <a:rPr lang="en-US" sz="3200" b="1" dirty="0" smtClean="0">
                <a:solidFill>
                  <a:srgbClr val="0070C0"/>
                </a:solidFill>
                <a:cs typeface="Arial" pitchFamily="34" charset="0"/>
              </a:rPr>
              <a:t>TOPICS 2 of 2</a:t>
            </a:r>
            <a:endParaRPr lang="en-US" sz="3200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6146" name="Title 8"/>
          <p:cNvSpPr txBox="1">
            <a:spLocks/>
          </p:cNvSpPr>
          <p:nvPr/>
        </p:nvSpPr>
        <p:spPr bwMode="auto">
          <a:xfrm>
            <a:off x="209550" y="609600"/>
            <a:ext cx="87249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lvl="2" defTabSz="457200"/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defTabSz="457200"/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</a:p>
          <a:p>
            <a:pPr marL="0" lvl="3" defTabSz="457200"/>
            <a:r>
              <a:rPr lang="en-US" sz="2800" b="1" dirty="0" smtClean="0">
                <a:cs typeface="Arial" pitchFamily="34" charset="0"/>
              </a:rPr>
              <a:t>Phase Behavior</a:t>
            </a:r>
          </a:p>
          <a:p>
            <a:pPr lvl="2" defTabSz="457200">
              <a:buFont typeface="Arial" pitchFamily="34" charset="0"/>
              <a:buChar char="•"/>
            </a:pPr>
            <a:r>
              <a:rPr lang="en-US" sz="2800" b="1" dirty="0" smtClean="0">
                <a:cs typeface="Arial" pitchFamily="34" charset="0"/>
              </a:rPr>
              <a:t>Optimal Blends with </a:t>
            </a:r>
            <a:r>
              <a:rPr lang="en-US" sz="2800" b="1" dirty="0" err="1" smtClean="0">
                <a:cs typeface="Arial" pitchFamily="34" charset="0"/>
              </a:rPr>
              <a:t>n</a:t>
            </a:r>
            <a:r>
              <a:rPr lang="en-US" sz="2800" b="1" dirty="0" smtClean="0">
                <a:cs typeface="Arial" pitchFamily="34" charset="0"/>
              </a:rPr>
              <a:t>-octane, a crude oil</a:t>
            </a:r>
          </a:p>
          <a:p>
            <a:pPr lvl="2" defTabSz="457200">
              <a:buFont typeface="Arial" pitchFamily="34" charset="0"/>
              <a:buChar char="•"/>
            </a:pPr>
            <a:r>
              <a:rPr lang="en-US" sz="2800" b="1" dirty="0" smtClean="0">
                <a:cs typeface="Arial" pitchFamily="34" charset="0"/>
              </a:rPr>
              <a:t>Injection Composition without oil</a:t>
            </a:r>
          </a:p>
          <a:p>
            <a:pPr lvl="2" defTabSz="457200"/>
            <a:endParaRPr lang="en-US" sz="2800" b="1" dirty="0" smtClean="0">
              <a:cs typeface="Arial" pitchFamily="34" charset="0"/>
            </a:endParaRPr>
          </a:p>
          <a:p>
            <a:pPr marL="0" lvl="2" defTabSz="457200"/>
            <a:r>
              <a:rPr lang="en-US" sz="2800" b="1" dirty="0" smtClean="0">
                <a:cs typeface="Arial" pitchFamily="34" charset="0"/>
              </a:rPr>
              <a:t>Salinity Maps for </a:t>
            </a:r>
            <a:r>
              <a:rPr lang="en-US" sz="2800" b="1" u="sng" dirty="0" smtClean="0">
                <a:cs typeface="Arial" pitchFamily="34" charset="0"/>
              </a:rPr>
              <a:t>variable salinity processes</a:t>
            </a:r>
          </a:p>
          <a:p>
            <a:pPr lvl="2" defTabSz="457200"/>
            <a:endParaRPr lang="en-US" sz="2800" b="1" dirty="0" smtClean="0">
              <a:cs typeface="Arial" pitchFamily="34" charset="0"/>
            </a:endParaRPr>
          </a:p>
          <a:p>
            <a:pPr defTabSz="457200"/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defTabSz="457200"/>
            <a:endParaRPr lang="en-US" sz="2000" dirty="0" smtClean="0">
              <a:solidFill>
                <a:srgbClr val="000000"/>
              </a:solidFill>
              <a:cs typeface="Arial" pitchFamily="34" charset="0"/>
            </a:endParaRPr>
          </a:p>
          <a:p>
            <a:pPr defTabSz="457200"/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	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		 </a:t>
            </a:r>
          </a:p>
          <a:p>
            <a:pPr defTabSz="457200"/>
            <a:endParaRPr lang="en-US" sz="2000" dirty="0" smtClean="0">
              <a:solidFill>
                <a:srgbClr val="000000"/>
              </a:solidFill>
              <a:cs typeface="Arial" pitchFamily="34" charset="0"/>
            </a:endParaRPr>
          </a:p>
          <a:p>
            <a:pPr defTabSz="457200"/>
            <a:endParaRPr lang="en-US" sz="2000" dirty="0" smtClean="0">
              <a:solidFill>
                <a:srgbClr val="000000"/>
              </a:solidFill>
              <a:cs typeface="Arial" pitchFamily="34" charset="0"/>
            </a:endParaRPr>
          </a:p>
          <a:p>
            <a:pPr defTabSz="457200"/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9E01A74-D9FA-4DDE-9F2D-F7EA56899878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/>
              <a:t>3</a:t>
            </a:fld>
            <a:endParaRPr lang="en-US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8" name="Subtitle 2"/>
          <p:cNvSpPr txBox="1">
            <a:spLocks/>
          </p:cNvSpPr>
          <p:nvPr/>
        </p:nvSpPr>
        <p:spPr bwMode="auto">
          <a:xfrm>
            <a:off x="2362200" y="6477000"/>
            <a:ext cx="678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>
              <a:spcBef>
                <a:spcPct val="20000"/>
              </a:spcBef>
            </a:pPr>
            <a:r>
              <a:rPr lang="en-US" sz="1000" b="1" dirty="0" smtClean="0"/>
              <a:t>SPE 169096 – MS 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• Maura C Puerto</a:t>
            </a:r>
            <a:endParaRPr lang="en-US" sz="1000" dirty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8"/>
          <p:cNvSpPr txBox="1">
            <a:spLocks/>
          </p:cNvSpPr>
          <p:nvPr/>
        </p:nvSpPr>
        <p:spPr bwMode="auto">
          <a:xfrm>
            <a:off x="533400" y="1447800"/>
            <a:ext cx="8382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9E01A74-D9FA-4DDE-9F2D-F7EA56899878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/>
              <a:t>4</a:t>
            </a:fld>
            <a:endParaRPr lang="en-US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2362200" y="6477000"/>
            <a:ext cx="678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>
              <a:spcBef>
                <a:spcPct val="20000"/>
              </a:spcBef>
            </a:pPr>
            <a:r>
              <a:rPr lang="en-US" sz="1000" b="1" dirty="0" smtClean="0"/>
              <a:t>SPE 169096 – MS 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• Maura C Puerto</a:t>
            </a:r>
            <a:endParaRPr lang="en-US" sz="1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" name="Title 8"/>
          <p:cNvSpPr txBox="1">
            <a:spLocks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chemeClr val="accent1">
              <a:alpha val="34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/>
            <a:r>
              <a:rPr lang="en-US" sz="3200" b="1" dirty="0" smtClean="0">
                <a:solidFill>
                  <a:srgbClr val="0070C0"/>
                </a:solidFill>
                <a:cs typeface="Arial" pitchFamily="34" charset="0"/>
              </a:rPr>
              <a:t>OBJECTIVE</a:t>
            </a:r>
            <a:endParaRPr lang="en-US" sz="3200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7" name="Title 8"/>
          <p:cNvSpPr txBox="1">
            <a:spLocks/>
          </p:cNvSpPr>
          <p:nvPr/>
        </p:nvSpPr>
        <p:spPr bwMode="auto">
          <a:xfrm>
            <a:off x="533400" y="1447800"/>
            <a:ext cx="8382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9E01A74-D9FA-4DDE-9F2D-F7EA56899878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/>
              <a:t>4</a:t>
            </a:fld>
            <a:endParaRPr lang="en-US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 bwMode="auto">
          <a:xfrm>
            <a:off x="2362200" y="6477000"/>
            <a:ext cx="678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>
              <a:spcBef>
                <a:spcPct val="20000"/>
              </a:spcBef>
            </a:pPr>
            <a:r>
              <a:rPr lang="en-US" sz="1000" b="1" dirty="0" smtClean="0"/>
              <a:t>SPE 169096 – MS 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• Maura C Puerto</a:t>
            </a:r>
            <a:endParaRPr lang="en-US" sz="1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685800"/>
            <a:ext cx="8763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500" b="1" dirty="0" smtClean="0">
                <a:cs typeface="Arial" pitchFamily="34" charset="0"/>
              </a:rPr>
              <a:t>Without adding alcohol, determine </a:t>
            </a:r>
            <a:r>
              <a:rPr lang="en-US" sz="2500" b="1" dirty="0" smtClean="0"/>
              <a:t>effect </a:t>
            </a:r>
            <a:r>
              <a:rPr lang="en-US" sz="2500" b="1" dirty="0"/>
              <a:t>of hardness </a:t>
            </a:r>
            <a:r>
              <a:rPr lang="en-US" sz="2500" b="1" dirty="0" smtClean="0"/>
              <a:t>on </a:t>
            </a:r>
            <a:r>
              <a:rPr lang="en-US" sz="2500" b="1" dirty="0"/>
              <a:t>equilibrium phase behavior </a:t>
            </a:r>
            <a:r>
              <a:rPr lang="en-US" sz="2500" b="1" dirty="0" smtClean="0"/>
              <a:t>for three blend types</a:t>
            </a:r>
            <a:r>
              <a:rPr lang="en-US" sz="2500" dirty="0" smtClean="0"/>
              <a:t>.</a:t>
            </a:r>
          </a:p>
          <a:p>
            <a:pPr algn="just"/>
            <a:endParaRPr lang="en-US" sz="2400" dirty="0" smtClean="0"/>
          </a:p>
          <a:p>
            <a:pPr algn="just"/>
            <a:endParaRPr lang="en-US" sz="2400" dirty="0"/>
          </a:p>
          <a:p>
            <a:pPr algn="just"/>
            <a:endParaRPr lang="en-US" sz="2400" dirty="0" smtClean="0"/>
          </a:p>
          <a:p>
            <a:pPr algn="just"/>
            <a:endParaRPr lang="en-US" sz="2400" dirty="0"/>
          </a:p>
          <a:p>
            <a:pPr algn="just"/>
            <a:endParaRPr lang="en-US" sz="2400" dirty="0" smtClean="0"/>
          </a:p>
          <a:p>
            <a:pPr algn="just"/>
            <a:endParaRPr lang="en-US" sz="2400" dirty="0"/>
          </a:p>
          <a:p>
            <a:pPr algn="just"/>
            <a:endParaRPr lang="en-US" sz="1600" dirty="0" smtClean="0"/>
          </a:p>
          <a:p>
            <a:pPr algn="just"/>
            <a:endParaRPr lang="en-US" sz="2000" b="1" u="sng" dirty="0" smtClean="0"/>
          </a:p>
          <a:p>
            <a:pPr algn="just"/>
            <a:endParaRPr lang="en-US" sz="2000" b="1" u="sng" dirty="0" smtClean="0"/>
          </a:p>
          <a:p>
            <a:r>
              <a:rPr lang="en-US" sz="2500" b="1" u="sng" dirty="0" smtClean="0">
                <a:latin typeface="Arial" pitchFamily="34" charset="0"/>
                <a:cs typeface="Arial" pitchFamily="34" charset="0"/>
              </a:rPr>
              <a:t>Challenge: </a:t>
            </a:r>
            <a:r>
              <a:rPr lang="en-US" sz="2500" b="1" dirty="0" smtClean="0"/>
              <a:t>Low-tension Oil-Water-Surfactant systems are suitable </a:t>
            </a:r>
            <a:r>
              <a:rPr lang="en-US" sz="2500" b="1" dirty="0"/>
              <a:t>for injection when made as </a:t>
            </a:r>
            <a:r>
              <a:rPr lang="en-US" sz="2500" b="1" dirty="0" err="1" smtClean="0"/>
              <a:t>microemulsions</a:t>
            </a:r>
            <a:r>
              <a:rPr lang="en-US" sz="2500" b="1" dirty="0" smtClean="0"/>
              <a:t> but seldom suitable </a:t>
            </a:r>
            <a:r>
              <a:rPr lang="en-US" sz="2500" b="1" dirty="0"/>
              <a:t>when made as aqueous </a:t>
            </a:r>
            <a:r>
              <a:rPr lang="en-US" sz="2500" b="1" dirty="0" smtClean="0"/>
              <a:t>solutions, which are often </a:t>
            </a:r>
            <a:r>
              <a:rPr lang="en-US" sz="2500" b="1" dirty="0"/>
              <a:t>cloudy or form </a:t>
            </a:r>
            <a:r>
              <a:rPr lang="en-US" sz="2500" b="1" dirty="0" smtClean="0"/>
              <a:t>precipitates.</a:t>
            </a:r>
            <a:endParaRPr lang="en-US" sz="2500" b="1" dirty="0">
              <a:cs typeface="Arial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="" xmlns:p="http://schemas.openxmlformats.org/presentationml/2006/main" xmlns:r="http://schemas.openxmlformats.org/officeDocument/2006/relationships" xmlns:a="http://schemas.openxmlformats.org/drawingml/2006/main" val="2456660743"/>
              </p:ext>
            </p:extLst>
          </p:nvPr>
        </p:nvGraphicFramePr>
        <p:xfrm>
          <a:off x="381000" y="1828800"/>
          <a:ext cx="8039100" cy="2377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7362"/>
                <a:gridCol w="5101738"/>
              </a:tblGrid>
              <a:tr h="54061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Blend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Research Focused on</a:t>
                      </a:r>
                      <a:endParaRPr lang="en-US" sz="3200" dirty="0"/>
                    </a:p>
                  </a:txBody>
                  <a:tcPr/>
                </a:tc>
              </a:tr>
              <a:tr h="42680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/>
                        <a:t>APS/IOS</a:t>
                      </a:r>
                      <a:r>
                        <a:rPr lang="en-US" sz="2800" b="1" baseline="-25000" dirty="0" smtClean="0"/>
                        <a:t>15-18</a:t>
                      </a:r>
                      <a:endParaRPr lang="en-US" sz="2800" b="1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/>
                        <a:t>Finding aqueous single-phase solutions capable of generating low-tension in hard brines such as  seawater</a:t>
                      </a:r>
                      <a:endParaRPr lang="en-US" sz="2800" dirty="0"/>
                    </a:p>
                  </a:txBody>
                  <a:tcPr anchor="ctr"/>
                </a:tc>
              </a:tr>
              <a:tr h="65235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/>
                        <a:t>APS/APS</a:t>
                      </a:r>
                      <a:endParaRPr lang="en-US" sz="2800" b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9002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 smtClean="0"/>
                        <a:t>APS/AES</a:t>
                      </a:r>
                      <a:endParaRPr lang="en-US" sz="2800" b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9E01A74-D9FA-4DDE-9F2D-F7EA56899878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/>
              <a:t>5</a:t>
            </a:fld>
            <a:endParaRPr lang="en-US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8" name="Subtitle 2"/>
          <p:cNvSpPr txBox="1">
            <a:spLocks/>
          </p:cNvSpPr>
          <p:nvPr/>
        </p:nvSpPr>
        <p:spPr bwMode="auto">
          <a:xfrm>
            <a:off x="2362199" y="6659061"/>
            <a:ext cx="3581401" cy="122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>
              <a:spcBef>
                <a:spcPct val="20000"/>
              </a:spcBef>
            </a:pPr>
            <a:r>
              <a:rPr lang="en-US" sz="1000" b="1" dirty="0" smtClean="0"/>
              <a:t>SPE 169096 – MS 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• Maura C Puerto</a:t>
            </a:r>
            <a:endParaRPr lang="en-US" sz="1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7" name="Title 8"/>
          <p:cNvSpPr txBox="1">
            <a:spLocks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chemeClr val="accent1">
              <a:alpha val="3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/>
            <a:r>
              <a:rPr lang="en-US" sz="3200" b="1" dirty="0" smtClean="0">
                <a:solidFill>
                  <a:srgbClr val="0070C0"/>
                </a:solidFill>
                <a:cs typeface="Arial" pitchFamily="34" charset="0"/>
              </a:rPr>
              <a:t>Experimental Highlights</a:t>
            </a:r>
            <a:endParaRPr lang="en-US" sz="3200" b="1" dirty="0">
              <a:solidFill>
                <a:srgbClr val="0070C0"/>
              </a:solidFill>
              <a:cs typeface="Arial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="" xmlns:mv="urn:schemas-microsoft-com:mac:vml" xmlns:mc="http://schemas.openxmlformats.org/markup-compatibility/2006" val="3173948912"/>
              </p:ext>
            </p:extLst>
          </p:nvPr>
        </p:nvGraphicFramePr>
        <p:xfrm>
          <a:off x="152400" y="1066801"/>
          <a:ext cx="3733800" cy="3091168"/>
        </p:xfrm>
        <a:graphic>
          <a:graphicData uri="http://schemas.openxmlformats.org/drawingml/2006/table">
            <a:tbl>
              <a:tblPr/>
              <a:tblGrid>
                <a:gridCol w="2286000"/>
                <a:gridCol w="609600"/>
                <a:gridCol w="838200"/>
              </a:tblGrid>
              <a:tr h="297866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Wt</a:t>
                      </a: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% Salt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</a:rPr>
                        <a:t>SW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FFFFFF"/>
                        </a:solidFill>
                        <a:latin typeface="Arial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496443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Arial"/>
                          <a:ea typeface="Times New Roman"/>
                        </a:rPr>
                        <a:t>NaCl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Arial"/>
                          <a:ea typeface="Times New Roman"/>
                        </a:rPr>
                        <a:t>2.9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Arial"/>
                          <a:ea typeface="Times New Roman"/>
                        </a:rPr>
                        <a:t>4.0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496443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Arial"/>
                          <a:ea typeface="Times New Roman"/>
                        </a:rPr>
                        <a:t>CaCl</a:t>
                      </a:r>
                      <a:r>
                        <a:rPr lang="en-US" sz="2400" b="1" baseline="-25000" dirty="0">
                          <a:latin typeface="Arial"/>
                          <a:ea typeface="Times New Roman"/>
                        </a:rPr>
                        <a:t>2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Arial"/>
                          <a:ea typeface="Times New Roman"/>
                        </a:rPr>
                        <a:t>0.13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Arial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496443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Arial"/>
                          <a:ea typeface="Times New Roman"/>
                        </a:rPr>
                        <a:t>MgCl</a:t>
                      </a:r>
                      <a:r>
                        <a:rPr lang="en-US" sz="2400" b="1" baseline="-25000" dirty="0">
                          <a:latin typeface="Arial"/>
                          <a:ea typeface="Times New Roman"/>
                        </a:rPr>
                        <a:t>2 </a:t>
                      </a:r>
                      <a:r>
                        <a:rPr lang="en-US" sz="2400" b="1" dirty="0">
                          <a:latin typeface="Arial"/>
                          <a:ea typeface="Times New Roman"/>
                        </a:rPr>
                        <a:t>6H</a:t>
                      </a:r>
                      <a:r>
                        <a:rPr lang="en-US" sz="2400" b="1" baseline="-25000" dirty="0">
                          <a:latin typeface="Arial"/>
                          <a:ea typeface="Times New Roman"/>
                        </a:rPr>
                        <a:t>2</a:t>
                      </a:r>
                      <a:r>
                        <a:rPr lang="en-US" sz="2400" b="1" dirty="0">
                          <a:latin typeface="Arial"/>
                          <a:ea typeface="Times New Roman"/>
                        </a:rPr>
                        <a:t>O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Arial"/>
                          <a:ea typeface="Times New Roman"/>
                        </a:rPr>
                        <a:t>1.12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Arial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481013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Arial"/>
                          <a:ea typeface="Times New Roman"/>
                        </a:rPr>
                        <a:t>TDS</a:t>
                      </a:r>
                      <a:r>
                        <a:rPr lang="en-US" sz="2400" b="1" baseline="0" dirty="0" smtClean="0">
                          <a:latin typeface="Arial"/>
                          <a:ea typeface="Times New Roman"/>
                        </a:rPr>
                        <a:t> (</a:t>
                      </a:r>
                      <a:r>
                        <a:rPr lang="en-US" sz="2400" b="1" dirty="0" err="1" smtClean="0">
                          <a:latin typeface="Arial"/>
                          <a:ea typeface="Times New Roman"/>
                        </a:rPr>
                        <a:t>g</a:t>
                      </a:r>
                      <a:r>
                        <a:rPr lang="en-US" sz="2400" b="1" dirty="0" smtClean="0">
                          <a:latin typeface="Arial"/>
                          <a:ea typeface="Times New Roman"/>
                        </a:rPr>
                        <a:t>/L) 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Arial"/>
                          <a:ea typeface="Times New Roman"/>
                        </a:rPr>
                        <a:t>35.5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Arial"/>
                          <a:ea typeface="Times New Roman"/>
                        </a:rPr>
                        <a:t>40.0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27389"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Arial"/>
                          <a:ea typeface="Times New Roman"/>
                        </a:rPr>
                        <a:t>Ionic</a:t>
                      </a:r>
                      <a:r>
                        <a:rPr lang="en-US" sz="2400" b="1" baseline="0" dirty="0" smtClean="0"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en-US" sz="2400" b="1" dirty="0" smtClean="0">
                          <a:latin typeface="Arial"/>
                          <a:ea typeface="Times New Roman"/>
                        </a:rPr>
                        <a:t>strength       mol</a:t>
                      </a:r>
                      <a:r>
                        <a:rPr lang="en-US" sz="2400" b="1" dirty="0">
                          <a:latin typeface="Arial"/>
                          <a:ea typeface="Times New Roman"/>
                        </a:rPr>
                        <a:t>/L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Arial"/>
                          <a:ea typeface="Times New Roman"/>
                        </a:rPr>
                        <a:t>0.70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Arial"/>
                          <a:ea typeface="Times New Roman"/>
                        </a:rPr>
                        <a:t>0.68</a:t>
                      </a:r>
                      <a:endParaRPr lang="en-US" sz="24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85750" y="533400"/>
            <a:ext cx="8839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u="sng" dirty="0" smtClean="0"/>
              <a:t>Typical brine composition</a:t>
            </a:r>
            <a:r>
              <a:rPr lang="en-US" sz="2200" b="1" dirty="0" smtClean="0"/>
              <a:t>        </a:t>
            </a:r>
            <a:r>
              <a:rPr lang="en-US" sz="2200" b="1" u="sng" dirty="0" smtClean="0"/>
              <a:t>Oil</a:t>
            </a:r>
            <a:r>
              <a:rPr lang="en-US" sz="2200" b="1" dirty="0" smtClean="0"/>
              <a:t>                </a:t>
            </a:r>
            <a:r>
              <a:rPr lang="en-US" sz="2200" b="1" u="sng" dirty="0" smtClean="0"/>
              <a:t>Test Temperature</a:t>
            </a:r>
          </a:p>
          <a:p>
            <a:r>
              <a:rPr lang="en-US" sz="2000" dirty="0" smtClean="0"/>
              <a:t>                                </a:t>
            </a:r>
            <a:r>
              <a:rPr lang="en-US" sz="2400" b="1" dirty="0" smtClean="0"/>
              <a:t>   </a:t>
            </a:r>
            <a:r>
              <a:rPr lang="en-US" sz="2000" dirty="0" smtClean="0"/>
              <a:t>                     </a:t>
            </a:r>
            <a:r>
              <a:rPr lang="en-US" sz="2000" b="1" dirty="0" smtClean="0"/>
              <a:t>n-octane</a:t>
            </a:r>
            <a:r>
              <a:rPr lang="en-US" sz="2000" dirty="0" smtClean="0"/>
              <a:t>             </a:t>
            </a:r>
            <a:r>
              <a:rPr lang="en-US" sz="2000" b="1" dirty="0" smtClean="0"/>
              <a:t>ambient to &lt;60°C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                                           </a:t>
            </a:r>
            <a:r>
              <a:rPr lang="en-US" sz="2000" b="1" dirty="0" smtClean="0"/>
              <a:t>a crude oil</a:t>
            </a:r>
          </a:p>
          <a:p>
            <a:endParaRPr lang="en-US" sz="2000" b="1" dirty="0"/>
          </a:p>
        </p:txBody>
      </p:sp>
      <p:pic>
        <p:nvPicPr>
          <p:cNvPr id="12" name="Picture 11" descr="F:\50-50 0332-A771 Maura-set S.jpg"/>
          <p:cNvPicPr>
            <a:picLocks noChangeAspect="1" noChangeArrowheads="1"/>
          </p:cNvPicPr>
          <p:nvPr/>
        </p:nvPicPr>
        <p:blipFill>
          <a:blip r:embed="rId3" cstate="print"/>
          <a:srcRect l="289" t="12817" r="6069" b="2824"/>
          <a:stretch>
            <a:fillRect/>
          </a:stretch>
        </p:blipFill>
        <p:spPr bwMode="auto">
          <a:xfrm>
            <a:off x="3962400" y="3286727"/>
            <a:ext cx="4648200" cy="3140852"/>
          </a:xfrm>
          <a:prstGeom prst="rect">
            <a:avLst/>
          </a:prstGeom>
          <a:noFill/>
        </p:spPr>
      </p:pic>
      <p:sp>
        <p:nvSpPr>
          <p:cNvPr id="13" name="TextBox 4"/>
          <p:cNvSpPr txBox="1"/>
          <p:nvPr/>
        </p:nvSpPr>
        <p:spPr>
          <a:xfrm>
            <a:off x="3886200" y="5953727"/>
            <a:ext cx="472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0    1       2       3     4     5     6      7     8     9    10 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6"/>
          <p:cNvSpPr txBox="1"/>
          <p:nvPr/>
        </p:nvSpPr>
        <p:spPr>
          <a:xfrm>
            <a:off x="3924300" y="3048000"/>
            <a:ext cx="4991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SW       9/1     8/2     7/3    6/4    5/5     6/4    7/3    8/2     9/1  15%NaCl</a:t>
            </a:r>
            <a:endParaRPr lang="en-US" sz="1200" dirty="0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6781800" y="6367046"/>
            <a:ext cx="2286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ＭＳ Ｐゴシック" charset="-128"/>
                <a:cs typeface="Times New Roman" pitchFamily="18" charset="0"/>
              </a:rPr>
              <a:t>~9weeks of equilibration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mbria" pitchFamily="18" charset="0"/>
                <a:ea typeface="ＭＳ Ｐゴシック" charset="-128"/>
                <a:cs typeface="Times New Roman" pitchFamily="18" charset="0"/>
              </a:rPr>
              <a:t>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charset="-12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62400" y="2362200"/>
            <a:ext cx="5162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en-US" b="1" dirty="0" smtClean="0" bmk="_Toc360284510">
                <a:cs typeface="Arial" pitchFamily="34" charset="0"/>
              </a:rPr>
              <a:t>Salinity Scan: SW/15%NaCl mixtures, WOR~1 </a:t>
            </a:r>
          </a:p>
          <a:p>
            <a:pPr eaLnBrk="0" hangingPunct="0"/>
            <a:r>
              <a:rPr lang="en-US" b="1" dirty="0" smtClean="0" bmk="_Toc360284510">
                <a:cs typeface="Arial" pitchFamily="34" charset="0"/>
              </a:rPr>
              <a:t>2%total b-</a:t>
            </a:r>
            <a:r>
              <a:rPr lang="en-US" b="1" dirty="0" smtClean="0" bmk="_Toc360284510">
                <a:latin typeface="Cambria" pitchFamily="18" charset="0"/>
                <a:cs typeface="Times New Roman" pitchFamily="18" charset="0"/>
              </a:rPr>
              <a:t>C</a:t>
            </a:r>
            <a:r>
              <a:rPr lang="en-US" b="1" baseline="-30000" dirty="0" smtClean="0" bmk="_Toc360284510">
                <a:latin typeface="Cambria" pitchFamily="18" charset="0"/>
                <a:cs typeface="Times New Roman" pitchFamily="18" charset="0"/>
              </a:rPr>
              <a:t>67</a:t>
            </a:r>
            <a:r>
              <a:rPr lang="en-US" b="1" dirty="0" smtClean="0" bmk="_Toc360284510">
                <a:latin typeface="Cambria" pitchFamily="18" charset="0"/>
                <a:cs typeface="Times New Roman" pitchFamily="18" charset="0"/>
              </a:rPr>
              <a:t>7P/IOS</a:t>
            </a:r>
            <a:r>
              <a:rPr lang="en-US" b="1" dirty="0" smtClean="0" bmk="_Toc360284510">
                <a:cs typeface="Arial" pitchFamily="34" charset="0"/>
              </a:rPr>
              <a:t>_1/1</a:t>
            </a:r>
            <a:r>
              <a:rPr lang="en-US" b="1" dirty="0" smtClean="0">
                <a:cs typeface="Arial" pitchFamily="34" charset="0"/>
              </a:rPr>
              <a:t> by wt</a:t>
            </a:r>
            <a:r>
              <a:rPr lang="en-US" b="1" dirty="0" smtClean="0" bmk="_Toc360284510">
                <a:cs typeface="Arial" pitchFamily="34" charset="0"/>
              </a:rPr>
              <a:t>, n-C</a:t>
            </a:r>
            <a:r>
              <a:rPr lang="en-US" b="1" baseline="-25000" dirty="0" smtClean="0" bmk="_Toc360284510">
                <a:cs typeface="Arial" pitchFamily="34" charset="0"/>
              </a:rPr>
              <a:t>8</a:t>
            </a:r>
            <a:r>
              <a:rPr lang="en-US" b="1" dirty="0" smtClean="0" bmk="_Toc360284510">
                <a:cs typeface="Arial" pitchFamily="34" charset="0"/>
              </a:rPr>
              <a:t>,</a:t>
            </a:r>
            <a:r>
              <a:rPr lang="en-US" b="1" baseline="-25000" dirty="0" smtClean="0" bmk="_Toc360284510">
                <a:cs typeface="Arial" pitchFamily="34" charset="0"/>
              </a:rPr>
              <a:t> </a:t>
            </a:r>
            <a:r>
              <a:rPr lang="en-US" b="1" dirty="0" smtClean="0" bmk="_Toc360284510">
                <a:cs typeface="Arial" pitchFamily="34" charset="0"/>
              </a:rPr>
              <a:t>~25°C</a:t>
            </a:r>
            <a:endParaRPr lang="en-US" dirty="0" smtClean="0" bmk="_Toc36028451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8"/>
          <p:cNvSpPr txBox="1">
            <a:spLocks/>
          </p:cNvSpPr>
          <p:nvPr/>
        </p:nvSpPr>
        <p:spPr bwMode="auto">
          <a:xfrm>
            <a:off x="533400" y="1905000"/>
            <a:ext cx="8382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9E01A74-D9FA-4DDE-9F2D-F7EA56899878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/>
              <a:t>6</a:t>
            </a:fld>
            <a:endParaRPr lang="en-US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8" name="Subtitle 2"/>
          <p:cNvSpPr txBox="1">
            <a:spLocks/>
          </p:cNvSpPr>
          <p:nvPr/>
        </p:nvSpPr>
        <p:spPr bwMode="auto">
          <a:xfrm>
            <a:off x="5105400" y="65532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>
              <a:spcBef>
                <a:spcPct val="20000"/>
              </a:spcBef>
            </a:pPr>
            <a:r>
              <a:rPr lang="en-US" sz="1000" b="1" dirty="0" smtClean="0"/>
              <a:t>SPE 169096 – MS 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• Maura C Puerto</a:t>
            </a:r>
            <a:endParaRPr lang="en-US" sz="1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7" name="Title 8"/>
          <p:cNvSpPr txBox="1">
            <a:spLocks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chemeClr val="accent1">
              <a:alpha val="35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/>
            <a:r>
              <a:rPr lang="en-US" sz="3200" b="1" dirty="0" smtClean="0">
                <a:solidFill>
                  <a:srgbClr val="0070C0"/>
                </a:solidFill>
                <a:cs typeface="Arial" pitchFamily="34" charset="0"/>
              </a:rPr>
              <a:t>Surfactants Used in Blend Scans</a:t>
            </a:r>
            <a:endParaRPr lang="en-US" sz="3200" b="1" baseline="-25000" dirty="0">
              <a:solidFill>
                <a:srgbClr val="0070C0"/>
              </a:solidFill>
              <a:cs typeface="Arial" pitchFamily="34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="" xmlns:mv="urn:schemas-microsoft-com:mac:vml" xmlns:mc="http://schemas.openxmlformats.org/markup-compatibility/2006" val="3496816183"/>
              </p:ext>
            </p:extLst>
          </p:nvPr>
        </p:nvGraphicFramePr>
        <p:xfrm>
          <a:off x="1295400" y="609600"/>
          <a:ext cx="6858001" cy="2804161"/>
        </p:xfrm>
        <a:graphic>
          <a:graphicData uri="http://schemas.openxmlformats.org/drawingml/2006/table">
            <a:tbl>
              <a:tblPr/>
              <a:tblGrid>
                <a:gridCol w="2362200"/>
                <a:gridCol w="304800"/>
                <a:gridCol w="609600"/>
                <a:gridCol w="693374"/>
                <a:gridCol w="148219"/>
                <a:gridCol w="1478589"/>
                <a:gridCol w="1261219"/>
              </a:tblGrid>
              <a:tr h="304800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E36C0A"/>
                          </a:solidFill>
                          <a:latin typeface="Times New Roman"/>
                          <a:ea typeface="Times New Roman"/>
                        </a:rPr>
                        <a:t>Hydrophobe 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E36C0A"/>
                          </a:solidFill>
                          <a:latin typeface="Times New Roman"/>
                          <a:ea typeface="Times New Roman"/>
                        </a:rPr>
                        <a:t>Propoxy </a:t>
                      </a:r>
                      <a:r>
                        <a:rPr lang="en-US" sz="1600" b="1" dirty="0" smtClean="0">
                          <a:solidFill>
                            <a:srgbClr val="E36C0A"/>
                          </a:solidFill>
                          <a:latin typeface="Times New Roman"/>
                          <a:ea typeface="Times New Roman"/>
                        </a:rPr>
                        <a:t>Groups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E36C0A"/>
                          </a:solidFill>
                          <a:latin typeface="Times New Roman"/>
                          <a:ea typeface="Times New Roman"/>
                        </a:rPr>
                        <a:t>Ethoxy </a:t>
                      </a:r>
                      <a:r>
                        <a:rPr lang="en-US" sz="1600" b="1" dirty="0" smtClean="0">
                          <a:solidFill>
                            <a:srgbClr val="E36C0A"/>
                          </a:solidFill>
                          <a:latin typeface="Times New Roman"/>
                          <a:ea typeface="Times New Roman"/>
                        </a:rPr>
                        <a:t>Groups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E36C0A"/>
                          </a:solidFill>
                          <a:latin typeface="Times New Roman"/>
                          <a:ea typeface="Times New Roman"/>
                        </a:rPr>
                        <a:t>Named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91440">
                <a:tc gridSpan="7"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Sulfates</a:t>
                      </a:r>
                      <a:endParaRPr lang="en-US" sz="1800" u="sng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1440">
                <a:tc gridSpan="2">
                  <a:txBody>
                    <a:bodyPr/>
                    <a:lstStyle/>
                    <a:p>
                      <a:pPr marL="0" marR="0" indent="8001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Branched C</a:t>
                      </a:r>
                      <a:r>
                        <a:rPr lang="en-US" sz="1800" b="1" baseline="-25000" dirty="0">
                          <a:latin typeface="Times New Roman"/>
                          <a:ea typeface="Times New Roman"/>
                        </a:rPr>
                        <a:t>16-17  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6002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16002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b-C</a:t>
                      </a:r>
                      <a:r>
                        <a:rPr lang="en-US" sz="1800" b="1" baseline="-25000" dirty="0">
                          <a:latin typeface="Times New Roman"/>
                          <a:ea typeface="Times New Roman"/>
                        </a:rPr>
                        <a:t>67 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7P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1440">
                <a:tc gridSpan="2">
                  <a:txBody>
                    <a:bodyPr/>
                    <a:lstStyle/>
                    <a:p>
                      <a:pPr marL="0" marR="0" indent="8001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Lower branched C</a:t>
                      </a:r>
                      <a:r>
                        <a:rPr lang="en-US" sz="1800" b="1" baseline="-25000" dirty="0">
                          <a:latin typeface="Times New Roman"/>
                          <a:ea typeface="Times New Roman"/>
                        </a:rPr>
                        <a:t>12-13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6002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16002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b-C</a:t>
                      </a:r>
                      <a:r>
                        <a:rPr lang="en-US" sz="1800" b="1" baseline="-25000" dirty="0">
                          <a:latin typeface="Times New Roman"/>
                          <a:ea typeface="Times New Roman"/>
                        </a:rPr>
                        <a:t>23 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7P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1440">
                <a:tc gridSpan="2">
                  <a:txBody>
                    <a:bodyPr/>
                    <a:lstStyle/>
                    <a:p>
                      <a:pPr marL="0" marR="0" indent="8001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Higher  branched C</a:t>
                      </a:r>
                      <a:r>
                        <a:rPr lang="en-US" sz="1800" b="1" baseline="-25000" dirty="0">
                          <a:latin typeface="Times New Roman"/>
                          <a:ea typeface="Times New Roman"/>
                        </a:rPr>
                        <a:t>12-13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6002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16002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B-C</a:t>
                      </a:r>
                      <a:r>
                        <a:rPr lang="en-US" sz="1800" b="1" baseline="-25000">
                          <a:latin typeface="Times New Roman"/>
                          <a:ea typeface="Times New Roman"/>
                        </a:rPr>
                        <a:t>23 </a:t>
                      </a:r>
                      <a:r>
                        <a:rPr lang="en-US" sz="1800" b="1">
                          <a:latin typeface="Times New Roman"/>
                          <a:ea typeface="Times New Roman"/>
                        </a:rPr>
                        <a:t>7P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1440">
                <a:tc gridSpan="2"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Lower branched C</a:t>
                      </a:r>
                      <a:r>
                        <a:rPr lang="en-US" sz="1800" b="1" baseline="-25000" dirty="0">
                          <a:latin typeface="Times New Roman"/>
                          <a:ea typeface="Times New Roman"/>
                        </a:rPr>
                        <a:t>12-13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7145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17145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Times New Roman"/>
                          <a:ea typeface="Times New Roman"/>
                        </a:rPr>
                        <a:t>b-C</a:t>
                      </a:r>
                      <a:r>
                        <a:rPr lang="en-US" sz="1800" b="1" baseline="-25000">
                          <a:latin typeface="Times New Roman"/>
                          <a:ea typeface="Times New Roman"/>
                        </a:rPr>
                        <a:t>23 </a:t>
                      </a:r>
                      <a:r>
                        <a:rPr lang="en-US" sz="1800" b="1">
                          <a:latin typeface="Times New Roman"/>
                          <a:ea typeface="Times New Roman"/>
                        </a:rPr>
                        <a:t>7E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1440">
                <a:tc gridSpan="2"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Higher  branched C</a:t>
                      </a:r>
                      <a:r>
                        <a:rPr lang="en-US" sz="1800" b="1" baseline="-25000" dirty="0">
                          <a:latin typeface="Times New Roman"/>
                          <a:ea typeface="Times New Roman"/>
                        </a:rPr>
                        <a:t>12-13</a:t>
                      </a: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7145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17145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4572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B-C</a:t>
                      </a:r>
                      <a:r>
                        <a:rPr lang="en-US" sz="1800" b="1" baseline="-25000" dirty="0">
                          <a:latin typeface="Times New Roman"/>
                          <a:ea typeface="Times New Roman"/>
                        </a:rPr>
                        <a:t>23 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7E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9080">
                <a:tc gridSpan="7"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rgbClr val="365F9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120">
                <a:tc gridSpan="7"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Sulfonate</a:t>
                      </a:r>
                      <a:endParaRPr lang="en-US" sz="1800" u="sng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0041">
                <a:tc gridSpan="3"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Internal </a:t>
                      </a: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Olefin </a:t>
                      </a:r>
                      <a:r>
                        <a:rPr lang="en-US" sz="18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Sulfonate</a:t>
                      </a:r>
                      <a:r>
                        <a:rPr lang="en-US" sz="1800" b="1" dirty="0" smtClean="0">
                          <a:solidFill>
                            <a:srgbClr val="E36C0A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15-18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</a:rPr>
                        <a:t>IOS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5" name="Picture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52600" y="3352798"/>
            <a:ext cx="4869574" cy="2877591"/>
          </a:xfrm>
          <a:prstGeom prst="rect">
            <a:avLst/>
          </a:prstGeom>
        </p:spPr>
      </p:pic>
      <p:sp>
        <p:nvSpPr>
          <p:cNvPr id="20" name="Bent Arrow 19"/>
          <p:cNvSpPr/>
          <p:nvPr/>
        </p:nvSpPr>
        <p:spPr>
          <a:xfrm rot="10800000" flipH="1">
            <a:off x="990600" y="1295400"/>
            <a:ext cx="762000" cy="2743200"/>
          </a:xfrm>
          <a:prstGeom prst="ben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Isosceles Triangle 20"/>
          <p:cNvSpPr/>
          <p:nvPr/>
        </p:nvSpPr>
        <p:spPr>
          <a:xfrm rot="5400000">
            <a:off x="1104900" y="1181100"/>
            <a:ext cx="304800" cy="22860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Bent Arrow 21"/>
          <p:cNvSpPr/>
          <p:nvPr/>
        </p:nvSpPr>
        <p:spPr>
          <a:xfrm rot="10800000">
            <a:off x="6477000" y="3124200"/>
            <a:ext cx="762000" cy="2057400"/>
          </a:xfrm>
          <a:prstGeom prst="ben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Isosceles Triangle 22"/>
          <p:cNvSpPr/>
          <p:nvPr/>
        </p:nvSpPr>
        <p:spPr>
          <a:xfrm rot="5400000">
            <a:off x="7048500" y="3009900"/>
            <a:ext cx="304800" cy="22860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Up Arrow 25"/>
          <p:cNvSpPr/>
          <p:nvPr/>
        </p:nvSpPr>
        <p:spPr>
          <a:xfrm>
            <a:off x="3505200" y="5562600"/>
            <a:ext cx="131134" cy="533400"/>
          </a:xfrm>
          <a:prstGeom prst="upArrow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781300" y="6245423"/>
            <a:ext cx="2933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Bø = Optimal Blend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8600" y="4267200"/>
            <a:ext cx="171449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 smtClean="0"/>
              <a:t>Blend Scan</a:t>
            </a:r>
          </a:p>
          <a:p>
            <a:r>
              <a:rPr lang="en-US" sz="2000" b="1" dirty="0" smtClean="0">
                <a:latin typeface="Times New Roman"/>
                <a:ea typeface="Times New Roman"/>
              </a:rPr>
              <a:t>b-C</a:t>
            </a:r>
            <a:r>
              <a:rPr lang="en-US" sz="2000" b="1" baseline="-25000" dirty="0" smtClean="0">
                <a:latin typeface="Times New Roman"/>
                <a:ea typeface="Times New Roman"/>
              </a:rPr>
              <a:t>67 </a:t>
            </a:r>
            <a:r>
              <a:rPr lang="en-US" sz="2000" b="1" dirty="0" smtClean="0">
                <a:latin typeface="Times New Roman"/>
                <a:ea typeface="Times New Roman"/>
              </a:rPr>
              <a:t>7P/IOS</a:t>
            </a:r>
          </a:p>
          <a:p>
            <a:r>
              <a:rPr lang="en-US" sz="2000" b="1" dirty="0" smtClean="0">
                <a:latin typeface="Times New Roman"/>
                <a:ea typeface="Times New Roman"/>
              </a:rPr>
              <a:t>2wt% total</a:t>
            </a:r>
          </a:p>
          <a:p>
            <a:r>
              <a:rPr lang="en-US" sz="2000" b="1" dirty="0" smtClean="0">
                <a:latin typeface="Times New Roman"/>
                <a:ea typeface="Times New Roman"/>
              </a:rPr>
              <a:t>2*SW, 25°C,</a:t>
            </a:r>
          </a:p>
          <a:p>
            <a:r>
              <a:rPr lang="en-US" sz="2000" b="1" dirty="0" smtClean="0">
                <a:latin typeface="Times New Roman"/>
                <a:ea typeface="Times New Roman"/>
              </a:rPr>
              <a:t>WOR~1, n-C</a:t>
            </a:r>
            <a:r>
              <a:rPr lang="en-US" sz="2000" b="1" baseline="-25000" dirty="0" smtClean="0">
                <a:latin typeface="Times New Roman"/>
                <a:ea typeface="Times New Roman"/>
              </a:rPr>
              <a:t>8</a:t>
            </a:r>
            <a:endParaRPr lang="en-US" sz="2000" b="1" dirty="0" smtClean="0">
              <a:latin typeface="Times New Roman"/>
              <a:ea typeface="Times New Roman"/>
            </a:endParaRPr>
          </a:p>
          <a:p>
            <a:endParaRPr lang="en-US" sz="2000" b="1" dirty="0" smtClean="0"/>
          </a:p>
          <a:p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="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-1" y="533400"/>
            <a:ext cx="8761413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="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="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="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0" y="1891393"/>
            <a:ext cx="9029700" cy="196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="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="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="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="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0" y="3708400"/>
            <a:ext cx="8839200" cy="322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="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="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="" xmlns:mv="urn:schemas-microsoft-com:mac:vml" xmlns:mc="http://schemas.openxmlformats.org/markup-compatibility/2006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5272177" y="76200"/>
            <a:ext cx="989122" cy="533401"/>
            <a:chOff x="5640278" y="647700"/>
            <a:chExt cx="893134" cy="457200"/>
          </a:xfrm>
        </p:grpSpPr>
        <p:grpSp>
          <p:nvGrpSpPr>
            <p:cNvPr id="14" name="Group 13"/>
            <p:cNvGrpSpPr/>
            <p:nvPr/>
          </p:nvGrpSpPr>
          <p:grpSpPr>
            <a:xfrm>
              <a:off x="5640278" y="647700"/>
              <a:ext cx="893134" cy="457200"/>
              <a:chOff x="5669221" y="685800"/>
              <a:chExt cx="893134" cy="311553"/>
            </a:xfrm>
          </p:grpSpPr>
          <p:sp>
            <p:nvSpPr>
              <p:cNvPr id="16" name="Bent-Up Arrow 15"/>
              <p:cNvSpPr/>
              <p:nvPr/>
            </p:nvSpPr>
            <p:spPr>
              <a:xfrm rot="10800000">
                <a:off x="5669221" y="685800"/>
                <a:ext cx="417624" cy="311553"/>
              </a:xfrm>
              <a:prstGeom prst="bentUp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Bent-Up Arrow 16"/>
              <p:cNvSpPr/>
              <p:nvPr/>
            </p:nvSpPr>
            <p:spPr>
              <a:xfrm rot="10800000" flipH="1">
                <a:off x="6096000" y="685800"/>
                <a:ext cx="466355" cy="300920"/>
              </a:xfrm>
              <a:prstGeom prst="bentUp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5943600" y="735000"/>
              <a:ext cx="228600" cy="326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1B1A22"/>
                  </a:solidFill>
                </a:rPr>
                <a:t>=</a:t>
              </a:r>
              <a:endParaRPr lang="en-US" sz="2000" b="1" dirty="0">
                <a:solidFill>
                  <a:srgbClr val="1B1A22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-76200" y="190500"/>
            <a:ext cx="58108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Hard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 and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Soft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 brines of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</a:rPr>
              <a:t>Equal Ionic Strength</a:t>
            </a:r>
            <a:endParaRPr 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934201" y="76201"/>
            <a:ext cx="990600" cy="533399"/>
            <a:chOff x="7086600" y="838201"/>
            <a:chExt cx="990600" cy="533399"/>
          </a:xfrm>
        </p:grpSpPr>
        <p:grpSp>
          <p:nvGrpSpPr>
            <p:cNvPr id="20" name="Group 19"/>
            <p:cNvGrpSpPr/>
            <p:nvPr/>
          </p:nvGrpSpPr>
          <p:grpSpPr>
            <a:xfrm>
              <a:off x="7086600" y="838201"/>
              <a:ext cx="990600" cy="533399"/>
              <a:chOff x="5669221" y="685800"/>
              <a:chExt cx="893134" cy="311553"/>
            </a:xfrm>
          </p:grpSpPr>
          <p:sp>
            <p:nvSpPr>
              <p:cNvPr id="22" name="Bent-Up Arrow 21"/>
              <p:cNvSpPr/>
              <p:nvPr/>
            </p:nvSpPr>
            <p:spPr>
              <a:xfrm rot="10800000">
                <a:off x="5669221" y="685800"/>
                <a:ext cx="417624" cy="311553"/>
              </a:xfrm>
              <a:prstGeom prst="bentUp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Bent-Up Arrow 22"/>
              <p:cNvSpPr/>
              <p:nvPr/>
            </p:nvSpPr>
            <p:spPr>
              <a:xfrm rot="10800000" flipH="1">
                <a:off x="6096000" y="685800"/>
                <a:ext cx="466355" cy="300920"/>
              </a:xfrm>
              <a:prstGeom prst="bentUp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7467600" y="952500"/>
              <a:ext cx="228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1B1A22"/>
                  </a:solidFill>
                </a:rPr>
                <a:t>=</a:t>
              </a:r>
              <a:endParaRPr lang="en-US" sz="2000" b="1" dirty="0">
                <a:solidFill>
                  <a:srgbClr val="1B1A22"/>
                </a:solidFill>
              </a:endParaRPr>
            </a:p>
          </p:txBody>
        </p:sp>
      </p:grpSp>
      <p:sp>
        <p:nvSpPr>
          <p:cNvPr id="24" name="Title 8"/>
          <p:cNvSpPr txBox="1">
            <a:spLocks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accent1">
              <a:alpha val="3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/>
            <a:r>
              <a:rPr lang="en-US" sz="3200" b="1" dirty="0" smtClean="0">
                <a:solidFill>
                  <a:srgbClr val="0070C0"/>
                </a:solidFill>
                <a:cs typeface="Arial" pitchFamily="34" charset="0"/>
              </a:rPr>
              <a:t>Optimal Blend Ratios : APS/IOS</a:t>
            </a:r>
            <a:endParaRPr lang="en-US" sz="3200" b="1" baseline="-250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26786" y="3718726"/>
            <a:ext cx="838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i="1" dirty="0" smtClean="0">
                <a:solidFill>
                  <a:srgbClr val="0070C0"/>
                </a:solidFill>
              </a:rPr>
              <a:t>High </a:t>
            </a:r>
            <a:r>
              <a:rPr lang="en-US" sz="2800" b="1" i="1" dirty="0">
                <a:solidFill>
                  <a:srgbClr val="0070C0"/>
                </a:solidFill>
              </a:rPr>
              <a:t>oil </a:t>
            </a:r>
            <a:r>
              <a:rPr lang="en-US" sz="2800" b="1" i="1" dirty="0" smtClean="0">
                <a:solidFill>
                  <a:srgbClr val="0070C0"/>
                </a:solidFill>
              </a:rPr>
              <a:t>&amp; </a:t>
            </a:r>
            <a:r>
              <a:rPr lang="en-US" sz="2800" b="1" i="1" dirty="0">
                <a:solidFill>
                  <a:srgbClr val="0070C0"/>
                </a:solidFill>
              </a:rPr>
              <a:t>brine solubilization parameters </a:t>
            </a:r>
            <a:r>
              <a:rPr lang="en-US" sz="2800" b="1" i="1" dirty="0" smtClean="0">
                <a:solidFill>
                  <a:srgbClr val="0070C0"/>
                </a:solidFill>
              </a:rPr>
              <a:t>near </a:t>
            </a:r>
            <a:r>
              <a:rPr lang="en-US" sz="2800" b="1" i="1" dirty="0">
                <a:solidFill>
                  <a:srgbClr val="0070C0"/>
                </a:solidFill>
              </a:rPr>
              <a:t>optimal </a:t>
            </a:r>
            <a:r>
              <a:rPr lang="en-US" sz="2800" b="1" i="1" dirty="0" smtClean="0">
                <a:solidFill>
                  <a:srgbClr val="0070C0"/>
                </a:solidFill>
              </a:rPr>
              <a:t>conditions so, highly </a:t>
            </a:r>
            <a:r>
              <a:rPr lang="en-US" sz="2800" b="1" i="1" dirty="0">
                <a:solidFill>
                  <a:srgbClr val="0070C0"/>
                </a:solidFill>
              </a:rPr>
              <a:t>promising for EOR </a:t>
            </a:r>
            <a:r>
              <a:rPr lang="en-US" sz="2800" b="1" i="1" dirty="0" smtClean="0">
                <a:solidFill>
                  <a:srgbClr val="0070C0"/>
                </a:solidFill>
              </a:rPr>
              <a:t>processes</a:t>
            </a:r>
            <a:endParaRPr lang="en-US" sz="2800" b="1" i="1" dirty="0">
              <a:solidFill>
                <a:srgbClr val="0070C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41300" y="3855130"/>
            <a:ext cx="7924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2*, 3*SW reveal </a:t>
            </a:r>
            <a:r>
              <a:rPr lang="en-US" sz="3200" b="1" dirty="0">
                <a:solidFill>
                  <a:srgbClr val="0070C0"/>
                </a:solidFill>
              </a:rPr>
              <a:t>tolerance to both </a:t>
            </a:r>
            <a:r>
              <a:rPr lang="en-US" sz="3200" b="1" dirty="0" smtClean="0">
                <a:solidFill>
                  <a:srgbClr val="0070C0"/>
                </a:solidFill>
              </a:rPr>
              <a:t>         salinity &amp; hardness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71450" y="3962400"/>
            <a:ext cx="8686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 smtClean="0">
                <a:solidFill>
                  <a:srgbClr val="0070C0"/>
                </a:solidFill>
              </a:rPr>
              <a:t>Unclear Aqueous Solutions  2*, 3*SW or 8 ,12%  NaCl 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="" xmlns:mv="urn:schemas-microsoft-com:mac:vml" xmlns:mc="http://schemas.openxmlformats.org/markup-compatibility/2006" val="3145476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4" grpId="0" animBg="1"/>
      <p:bldP spid="25" grpId="0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9E01A74-D9FA-4DDE-9F2D-F7EA56899878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/>
              <a:t>8</a:t>
            </a:fld>
            <a:endParaRPr lang="en-US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 bwMode="auto">
          <a:xfrm>
            <a:off x="0" y="6324600"/>
            <a:ext cx="1219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>
              <a:spcBef>
                <a:spcPct val="20000"/>
              </a:spcBef>
            </a:pPr>
            <a:r>
              <a:rPr lang="en-US" sz="1000" b="1" dirty="0" smtClean="0"/>
              <a:t>SPE 169096 – MS 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• Maura C Puerto</a:t>
            </a:r>
            <a:endParaRPr lang="en-US" sz="1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" name="Title 8"/>
          <p:cNvSpPr txBox="1">
            <a:spLocks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chemeClr val="accent1">
              <a:alpha val="3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/>
            <a:r>
              <a:rPr lang="en-US" sz="3200" b="1" dirty="0" smtClean="0">
                <a:solidFill>
                  <a:srgbClr val="0070C0"/>
                </a:solidFill>
                <a:cs typeface="Arial" pitchFamily="34" charset="0"/>
              </a:rPr>
              <a:t>Optimal Blend Ratios : APS/IOS</a:t>
            </a:r>
            <a:endParaRPr lang="en-US" sz="3200" b="1" baseline="-25000" dirty="0">
              <a:solidFill>
                <a:srgbClr val="0070C0"/>
              </a:solidFill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1600200"/>
          <a:ext cx="7353298" cy="2971800"/>
        </p:xfrm>
        <a:graphic>
          <a:graphicData uri="http://schemas.openxmlformats.org/drawingml/2006/table">
            <a:tbl>
              <a:tblPr/>
              <a:tblGrid>
                <a:gridCol w="615983"/>
                <a:gridCol w="1936715"/>
                <a:gridCol w="681214"/>
                <a:gridCol w="846977"/>
                <a:gridCol w="769979"/>
                <a:gridCol w="846977"/>
                <a:gridCol w="769979"/>
                <a:gridCol w="885474"/>
              </a:tblGrid>
              <a:tr h="392848">
                <a:tc rowSpan="6">
                  <a:txBody>
                    <a:bodyPr/>
                    <a:lstStyle/>
                    <a:p>
                      <a:pPr marL="71755" marR="71755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Times New Roman"/>
                        </a:rPr>
                        <a:t>50°C</a:t>
                      </a:r>
                      <a:endParaRPr lang="en-US" sz="11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b-C</a:t>
                      </a:r>
                      <a:r>
                        <a:rPr lang="en-US" sz="1600" b="1" baseline="-25000" dirty="0">
                          <a:latin typeface="Times New Roman"/>
                          <a:ea typeface="Times New Roman"/>
                        </a:rPr>
                        <a:t>67 </a:t>
                      </a: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7P : 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IOS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Times New Roman"/>
                          <a:ea typeface="Times New Roman"/>
                        </a:rPr>
                        <a:t>Bø</a:t>
                      </a: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Times New Roman"/>
                        </a:rPr>
                        <a:t>Not done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45: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55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45: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55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5: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5: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6005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V/Vs 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3886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b-C</a:t>
                      </a:r>
                      <a:r>
                        <a:rPr lang="en-US" sz="1600" b="1" baseline="-25000" dirty="0">
                          <a:latin typeface="Times New Roman"/>
                          <a:ea typeface="Times New Roman"/>
                        </a:rPr>
                        <a:t>23 </a:t>
                      </a: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7P :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IOS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Times New Roman"/>
                          <a:ea typeface="Times New Roman"/>
                        </a:rPr>
                        <a:t>Bø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Times New Roman"/>
                        </a:rPr>
                        <a:t>Not done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80: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20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75: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25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45: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55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45: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55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6005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V/Vs 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1ø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3886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B-C</a:t>
                      </a:r>
                      <a:r>
                        <a:rPr lang="en-US" sz="1600" b="1" baseline="-25000" dirty="0">
                          <a:latin typeface="Times New Roman"/>
                          <a:ea typeface="Times New Roman"/>
                        </a:rPr>
                        <a:t>23 </a:t>
                      </a: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7P :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 IOS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Times New Roman"/>
                          <a:ea typeface="Times New Roman"/>
                        </a:rPr>
                        <a:t>Bø</a:t>
                      </a: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Times New Roman"/>
                        </a:rPr>
                        <a:t>Not done</a:t>
                      </a:r>
                      <a:endParaRPr lang="en-US" sz="14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65: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35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65: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35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35: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65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35: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65</a:t>
                      </a:r>
                      <a:endParaRPr lang="en-US" sz="1600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6005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Times New Roman"/>
                        </a:rPr>
                        <a:t>V/Vs 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Times New Roman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Times New Roman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43600" y="888274"/>
            <a:ext cx="22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=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67600" y="914400"/>
            <a:ext cx="22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=</a:t>
            </a:r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9E01A74-D9FA-4DDE-9F2D-F7EA56899878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/>
              <a:t>9</a:t>
            </a:fld>
            <a:endParaRPr lang="en-US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8" name="Subtitle 2"/>
          <p:cNvSpPr txBox="1">
            <a:spLocks/>
          </p:cNvSpPr>
          <p:nvPr/>
        </p:nvSpPr>
        <p:spPr bwMode="auto">
          <a:xfrm>
            <a:off x="2362200" y="6477000"/>
            <a:ext cx="678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>
              <a:spcBef>
                <a:spcPct val="20000"/>
              </a:spcBef>
            </a:pPr>
            <a:r>
              <a:rPr lang="en-US" sz="1000" b="1" dirty="0" smtClean="0"/>
              <a:t>SPE 169096 – MS 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• Maura C Puerto</a:t>
            </a:r>
            <a:endParaRPr lang="en-US" sz="1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" name="Title 8"/>
          <p:cNvSpPr txBox="1">
            <a:spLocks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solidFill>
            <a:schemeClr val="tx2">
              <a:lumMod val="40000"/>
              <a:lumOff val="60000"/>
              <a:alpha val="3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Aqueous Solubility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Map for SW: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APS/IOS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at 25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º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C</a:t>
            </a:r>
            <a:endParaRPr lang="en-US" sz="2800" b="1" baseline="-25000" dirty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5181601"/>
            <a:ext cx="8991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Generally difficult to find clear aqueous solution at optimal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5562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u="sng" dirty="0" smtClean="0">
                <a:solidFill>
                  <a:srgbClr val="00B050"/>
                </a:solidFill>
              </a:rPr>
              <a:t>Precipitation of IOS above ~30% is limitation here</a:t>
            </a:r>
            <a:endParaRPr lang="en-US" sz="2400" i="1" u="sng" dirty="0"/>
          </a:p>
        </p:txBody>
      </p:sp>
      <p:graphicFrame>
        <p:nvGraphicFramePr>
          <p:cNvPr id="12" name="Chart 11"/>
          <p:cNvGraphicFramePr>
            <a:graphicFrameLocks/>
          </p:cNvGraphicFramePr>
          <p:nvPr/>
        </p:nvGraphicFramePr>
        <p:xfrm>
          <a:off x="304800" y="685800"/>
          <a:ext cx="8170452" cy="45346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  <p:bldGraphic spid="12" grpId="0">
        <p:bldSub>
          <a:bldChart bld="series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2895600" y="976312"/>
          <a:ext cx="6067425" cy="4905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3"/>
          <p:cNvSpPr txBox="1"/>
          <p:nvPr/>
        </p:nvSpPr>
        <p:spPr>
          <a:xfrm>
            <a:off x="5105400" y="2514600"/>
            <a:ext cx="1790698" cy="295274"/>
          </a:xfrm>
          <a:prstGeom prst="rect">
            <a:avLst/>
          </a:prstGeom>
          <a:solidFill>
            <a:schemeClr val="lt1">
              <a:alpha val="15000"/>
            </a:scheme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WINSOR  TYPE I</a:t>
            </a:r>
          </a:p>
        </p:txBody>
      </p:sp>
      <p:sp>
        <p:nvSpPr>
          <p:cNvPr id="4" name="TextBox 24"/>
          <p:cNvSpPr txBox="1"/>
          <p:nvPr/>
        </p:nvSpPr>
        <p:spPr>
          <a:xfrm>
            <a:off x="5486400" y="4419600"/>
            <a:ext cx="1990726" cy="361949"/>
          </a:xfrm>
          <a:prstGeom prst="rect">
            <a:avLst/>
          </a:prstGeom>
          <a:solidFill>
            <a:srgbClr val="FF0000">
              <a:alpha val="0"/>
            </a:srgbClr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WINSOR  TYPE II</a:t>
            </a:r>
          </a:p>
        </p:txBody>
      </p:sp>
      <p:sp>
        <p:nvSpPr>
          <p:cNvPr id="6" name="TextBox 17"/>
          <p:cNvSpPr txBox="1"/>
          <p:nvPr/>
        </p:nvSpPr>
        <p:spPr>
          <a:xfrm>
            <a:off x="3903945" y="3429000"/>
            <a:ext cx="1336109" cy="328612"/>
          </a:xfrm>
          <a:prstGeom prst="rect">
            <a:avLst/>
          </a:prstGeom>
          <a:solidFill>
            <a:sysClr val="window" lastClr="FFFFFF">
              <a:alpha val="0"/>
            </a:sysClr>
          </a:solidFill>
          <a:ln w="9525" cmpd="sng"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 smtClean="0">
                <a:latin typeface="Arial" pitchFamily="34" charset="0"/>
                <a:cs typeface="Arial" pitchFamily="34" charset="0"/>
              </a:rPr>
              <a:t>Dilution 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path</a:t>
            </a:r>
          </a:p>
        </p:txBody>
      </p:sp>
      <p:sp>
        <p:nvSpPr>
          <p:cNvPr id="7" name="Oval 6"/>
          <p:cNvSpPr/>
          <p:nvPr/>
        </p:nvSpPr>
        <p:spPr>
          <a:xfrm>
            <a:off x="3733800" y="3962400"/>
            <a:ext cx="228600" cy="204788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4191000" y="3962400"/>
            <a:ext cx="762000" cy="152400"/>
          </a:xfrm>
          <a:prstGeom prst="rightArrow">
            <a:avLst/>
          </a:prstGeom>
          <a:solidFill>
            <a:sysClr val="window" lastClr="FFFFFF"/>
          </a:solidFill>
          <a:ln w="222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sx="1000" sy="1000" rotWithShape="0">
              <a:srgbClr val="000000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1523256"/>
            <a:ext cx="28956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hangingPunct="0"/>
            <a:r>
              <a:rPr lang="en-US" sz="2000" b="1" dirty="0" smtClean="0">
                <a:solidFill>
                  <a:srgbClr val="4F81BD"/>
                </a:solidFill>
                <a:cs typeface="Arial" pitchFamily="34" charset="0"/>
              </a:rPr>
              <a:t>Possible Aqueous</a:t>
            </a:r>
            <a:r>
              <a:rPr lang="en-US" sz="2000" b="1" u="sng" dirty="0" smtClean="0">
                <a:solidFill>
                  <a:srgbClr val="4F81BD"/>
                </a:solidFill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4F81BD"/>
                </a:solidFill>
                <a:cs typeface="Arial" pitchFamily="34" charset="0"/>
              </a:rPr>
              <a:t>Injection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blend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rgbClr val="4F81BD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 range: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1139825" marR="0" lvl="0" indent="-11398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65/35 </a:t>
            </a:r>
            <a:r>
              <a:rPr lang="en-US" sz="2000" b="1" u="sng" dirty="0" smtClean="0">
                <a:solidFill>
                  <a:schemeClr val="accent1"/>
                </a:solidFill>
                <a:cs typeface="Arial" pitchFamily="34" charset="0"/>
              </a:rPr>
              <a:t>-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 </a:t>
            </a:r>
            <a:r>
              <a:rPr lang="en-US" sz="2000" b="1" u="sng" dirty="0" smtClean="0">
                <a:solidFill>
                  <a:schemeClr val="accent1"/>
                </a:solidFill>
                <a:cs typeface="Arial" pitchFamily="34" charset="0"/>
              </a:rPr>
              <a:t>85/15 </a:t>
            </a:r>
            <a:endParaRPr kumimoji="0" lang="en-US" sz="2000" b="1" i="0" u="sng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1139825" marR="0" lvl="0" indent="-11398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of</a:t>
            </a:r>
            <a:r>
              <a:rPr kumimoji="0" lang="en-US" sz="2000" b="1" i="0" strike="noStrike" cap="none" normalizeH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b-C</a:t>
            </a:r>
            <a:r>
              <a:rPr kumimoji="0" lang="en-US" sz="2000" b="1" i="0" u="none" strike="noStrike" cap="none" normalizeH="0" baseline="-30000" dirty="0" smtClean="0">
                <a:ln>
                  <a:noFill/>
                </a:ln>
                <a:solidFill>
                  <a:schemeClr val="accent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67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7P/IOS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Too much IOS , too high IFT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lvl="0" eaLnBrk="0" hangingPunct="0"/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lvl="0" eaLnBrk="0" hangingPunct="0"/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Too much APS, transition to Winsor Type II : </a:t>
            </a:r>
          </a:p>
          <a:p>
            <a:pPr lvl="0" eaLnBrk="0" hangingPunct="0"/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surfactant will be lost by partitioning into oil, making heavy emulsion, etc.</a:t>
            </a: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charset="-128"/>
            </a:endParaRPr>
          </a:p>
        </p:txBody>
      </p:sp>
      <p:sp>
        <p:nvSpPr>
          <p:cNvPr id="10" name="Title 8"/>
          <p:cNvSpPr txBox="1">
            <a:spLocks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solidFill>
            <a:schemeClr val="accent1">
              <a:alpha val="3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/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Salinity Map for Variable Salinity: </a:t>
            </a:r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APS/IOS </a:t>
            </a: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at 25°C</a:t>
            </a:r>
            <a:endParaRPr lang="en-US" sz="2800" b="1" baseline="-25000" dirty="0">
              <a:solidFill>
                <a:schemeClr val="tx2">
                  <a:lumMod val="60000"/>
                  <a:lumOff val="40000"/>
                </a:schemeClr>
              </a:solidFill>
              <a:cs typeface="Arial" pitchFamily="34" charset="0"/>
            </a:endParaRPr>
          </a:p>
        </p:txBody>
      </p:sp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9E01A74-D9FA-4DDE-9F2D-F7EA56899878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/>
              <a:t>10</a:t>
            </a:fld>
            <a:endParaRPr lang="en-US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 bwMode="auto">
          <a:xfrm>
            <a:off x="0" y="5791200"/>
            <a:ext cx="2743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>
              <a:spcBef>
                <a:spcPct val="20000"/>
              </a:spcBef>
            </a:pPr>
            <a:r>
              <a:rPr lang="en-US" sz="1000" b="1" dirty="0" smtClean="0"/>
              <a:t>SPE 169096 – MS 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• Maura C Puerto</a:t>
            </a:r>
            <a:endParaRPr lang="en-US" sz="1000" dirty="0">
              <a:solidFill>
                <a:srgbClr val="000000"/>
              </a:solidFill>
              <a:cs typeface="Arial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/>
          <a:srcRect l="9528" t="70513" r="8179" b="6695"/>
          <a:stretch>
            <a:fillRect/>
          </a:stretch>
        </p:blipFill>
        <p:spPr bwMode="auto">
          <a:xfrm>
            <a:off x="2926080" y="5943600"/>
            <a:ext cx="62179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Chart bld="series"/>
        </p:bldSub>
      </p:bldGraphic>
      <p:bldP spid="3" grpId="0" animBg="1"/>
      <p:bldP spid="4" grpId="0" animBg="1"/>
      <p:bldP spid="6" grpId="0" animBg="1"/>
      <p:bldP spid="7" grpId="0" animBg="1"/>
      <p:bldP spid="8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9E01A74-D9FA-4DDE-9F2D-F7EA56899878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/>
              <a:t>11</a:t>
            </a:fld>
            <a:endParaRPr lang="en-US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8" name="Subtitle 2"/>
          <p:cNvSpPr txBox="1">
            <a:spLocks/>
          </p:cNvSpPr>
          <p:nvPr/>
        </p:nvSpPr>
        <p:spPr bwMode="auto">
          <a:xfrm>
            <a:off x="2362200" y="6477000"/>
            <a:ext cx="678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>
              <a:spcBef>
                <a:spcPct val="20000"/>
              </a:spcBef>
            </a:pPr>
            <a:r>
              <a:rPr lang="en-US" sz="1000" b="1" dirty="0" smtClean="0"/>
              <a:t>SPE 169096 – MS 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• Maura C Puerto</a:t>
            </a:r>
            <a:endParaRPr lang="en-US" sz="1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" name="Title 8"/>
          <p:cNvSpPr txBox="1">
            <a:spLocks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solidFill>
            <a:schemeClr val="accent1">
              <a:alpha val="3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/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Blends of  APS/APS and APS/AES at </a:t>
            </a:r>
            <a:r>
              <a:rPr lang="en-US" sz="2800" b="1" spc="1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25</a:t>
            </a:r>
            <a:r>
              <a:rPr lang="en-US" sz="2400" b="1" spc="100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0</a:t>
            </a:r>
            <a:r>
              <a:rPr lang="en-US" sz="2800" b="1" spc="1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</a:t>
            </a:r>
            <a:endParaRPr lang="en-US" sz="2800" b="1" baseline="-25000" dirty="0">
              <a:solidFill>
                <a:schemeClr val="tx2">
                  <a:lumMod val="60000"/>
                  <a:lumOff val="40000"/>
                </a:schemeClr>
              </a:solidFill>
              <a:cs typeface="Arial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8600" y="685800"/>
            <a:ext cx="8077200" cy="5509201"/>
            <a:chOff x="228600" y="685800"/>
            <a:chExt cx="8077200" cy="5509201"/>
          </a:xfrm>
        </p:grpSpPr>
        <p:pic>
          <p:nvPicPr>
            <p:cNvPr id="13" name="Picture 12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="" xmlns:mv="urn:schemas-microsoft-com:mac:vml" xmlns:mc="http://schemas.openxmlformats.org/markup-compatibility/2006" val="0"/>
                </a:ext>
              </a:extLst>
            </a:blip>
            <a:srcRect l="2740" t="33333" r="6165" b="23530"/>
            <a:stretch>
              <a:fillRect/>
            </a:stretch>
          </p:blipFill>
          <p:spPr bwMode="auto">
            <a:xfrm>
              <a:off x="2209800" y="4419600"/>
              <a:ext cx="4686300" cy="152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228600" y="685800"/>
              <a:ext cx="7239000" cy="55092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         </a:t>
              </a:r>
              <a:r>
                <a:rPr lang="en-US" sz="2000" b="1" dirty="0" smtClean="0"/>
                <a:t>Example : b-C</a:t>
              </a:r>
              <a:r>
                <a:rPr lang="en-US" sz="2000" b="1" baseline="-25000" dirty="0" smtClean="0"/>
                <a:t>23 </a:t>
              </a:r>
              <a:r>
                <a:rPr lang="en-US" sz="2000" b="1" dirty="0" smtClean="0"/>
                <a:t>7E and b-C</a:t>
              </a:r>
              <a:r>
                <a:rPr lang="en-US" sz="2000" b="1" baseline="-25000" dirty="0" smtClean="0"/>
                <a:t>67</a:t>
              </a:r>
              <a:r>
                <a:rPr lang="en-US" sz="2000" b="1" dirty="0" smtClean="0"/>
                <a:t> 7P</a:t>
              </a:r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r>
                <a:rPr lang="en-US" sz="2000" b="1" dirty="0" smtClean="0"/>
                <a:t>2% Surfactant</a:t>
              </a:r>
              <a:endParaRPr lang="en-US" sz="2000" b="1" dirty="0"/>
            </a:p>
            <a:p>
              <a:r>
                <a:rPr lang="en-US" sz="2000" b="1" dirty="0" smtClean="0"/>
                <a:t>WOR ~ 1</a:t>
              </a:r>
            </a:p>
            <a:p>
              <a:r>
                <a:rPr lang="en-US" sz="2000" b="1" dirty="0" smtClean="0"/>
                <a:t>SeaWater</a:t>
              </a:r>
            </a:p>
            <a:p>
              <a:r>
                <a:rPr lang="en-US" sz="2000" b="1" dirty="0" smtClean="0"/>
                <a:t> n-Octane</a:t>
              </a:r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/>
            </a:p>
            <a:p>
              <a:endParaRPr lang="en-US" dirty="0" smtClean="0"/>
            </a:p>
            <a:p>
              <a:endParaRPr lang="en-US" dirty="0" smtClean="0"/>
            </a:p>
            <a:p>
              <a:endParaRPr lang="en-US" dirty="0" smtClean="0"/>
            </a:p>
            <a:p>
              <a:r>
                <a:rPr lang="en-US" b="1" dirty="0" smtClean="0"/>
                <a:t>1% Surfactant</a:t>
              </a:r>
            </a:p>
            <a:p>
              <a:r>
                <a:rPr lang="en-US" b="1" dirty="0" smtClean="0"/>
                <a:t> in SW, Aqueous </a:t>
              </a:r>
            </a:p>
            <a:p>
              <a:r>
                <a:rPr lang="en-US" b="1" dirty="0" smtClean="0"/>
                <a:t>Solutions</a:t>
              </a:r>
            </a:p>
            <a:p>
              <a:endParaRPr lang="en-US" dirty="0" smtClean="0"/>
            </a:p>
          </p:txBody>
        </p:sp>
        <p:cxnSp>
          <p:nvCxnSpPr>
            <p:cNvPr id="16" name="Elbow Connector 15"/>
            <p:cNvCxnSpPr/>
            <p:nvPr/>
          </p:nvCxnSpPr>
          <p:spPr>
            <a:xfrm flipV="1">
              <a:off x="6629400" y="5486400"/>
              <a:ext cx="609600" cy="228600"/>
            </a:xfrm>
            <a:prstGeom prst="bent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7239000" y="5257800"/>
              <a:ext cx="1066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Cloudy</a:t>
              </a:r>
              <a:endParaRPr lang="en-US" sz="2000" b="1" dirty="0"/>
            </a:p>
          </p:txBody>
        </p:sp>
      </p:grpSp>
      <p:cxnSp>
        <p:nvCxnSpPr>
          <p:cNvPr id="19" name="Straight Arrow Connector 18"/>
          <p:cNvCxnSpPr/>
          <p:nvPr/>
        </p:nvCxnSpPr>
        <p:spPr>
          <a:xfrm>
            <a:off x="2362200" y="6019800"/>
            <a:ext cx="38100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57600" y="5955268"/>
            <a:ext cx="9144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Clear</a:t>
            </a:r>
            <a:endParaRPr lang="en-US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47875" y="1045290"/>
            <a:ext cx="5048250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9E01A74-D9FA-4DDE-9F2D-F7EA56899878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/>
              <a:t>12</a:t>
            </a:fld>
            <a:endParaRPr lang="en-US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8" name="Subtitle 2"/>
          <p:cNvSpPr txBox="1">
            <a:spLocks/>
          </p:cNvSpPr>
          <p:nvPr/>
        </p:nvSpPr>
        <p:spPr bwMode="auto">
          <a:xfrm>
            <a:off x="3048000" y="6400800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>
              <a:spcBef>
                <a:spcPct val="20000"/>
              </a:spcBef>
            </a:pPr>
            <a:r>
              <a:rPr lang="en-US" sz="1000" b="1" dirty="0" smtClean="0"/>
              <a:t>SPE 169096 – MS 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• Maura C Puerto</a:t>
            </a:r>
            <a:endParaRPr lang="en-US" sz="1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" name="Title 8"/>
          <p:cNvSpPr txBox="1">
            <a:spLocks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solidFill>
            <a:schemeClr val="accent1">
              <a:alpha val="3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/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Model Oil n-octane and Crude oil at </a:t>
            </a: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~50ºC</a:t>
            </a:r>
            <a:endParaRPr lang="en-US" sz="3600" b="1" baseline="-25000" dirty="0" smtClean="0">
              <a:solidFill>
                <a:schemeClr val="tx2">
                  <a:lumMod val="60000"/>
                  <a:lumOff val="40000"/>
                </a:schemeClr>
              </a:solidFill>
              <a:cs typeface="Arial" pitchFamily="34" charset="0"/>
            </a:endParaRPr>
          </a:p>
          <a:p>
            <a:pPr defTabSz="457200"/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Optimal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AES/APS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 ratio 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as a function of </a:t>
            </a:r>
            <a:r>
              <a:rPr lang="en-US" sz="2400" b="1" dirty="0" smtClean="0">
                <a:cs typeface="Arial" pitchFamily="34" charset="0"/>
              </a:rPr>
              <a:t>O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il </a:t>
            </a:r>
            <a:r>
              <a:rPr lang="en-US" sz="2400" b="1" dirty="0" smtClean="0">
                <a:cs typeface="Arial" pitchFamily="34" charset="0"/>
              </a:rPr>
              <a:t>M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olar </a:t>
            </a:r>
            <a:r>
              <a:rPr lang="en-US" sz="2400" b="1" dirty="0" smtClean="0">
                <a:cs typeface="Arial" pitchFamily="34" charset="0"/>
              </a:rPr>
              <a:t>V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olume</a:t>
            </a:r>
            <a:endParaRPr lang="en-US" sz="2400" b="1" baseline="-25000" dirty="0">
              <a:solidFill>
                <a:schemeClr val="tx2">
                  <a:lumMod val="60000"/>
                  <a:lumOff val="40000"/>
                </a:schemeClr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0" y="990600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Phase Behavior </a:t>
            </a:r>
            <a:r>
              <a:rPr lang="en-US" b="1" dirty="0" smtClean="0">
                <a:solidFill>
                  <a:srgbClr val="00B050"/>
                </a:solidFill>
              </a:rPr>
              <a:t>b-C</a:t>
            </a:r>
            <a:r>
              <a:rPr lang="en-US" b="1" baseline="-25000" dirty="0" smtClean="0">
                <a:solidFill>
                  <a:srgbClr val="00B050"/>
                </a:solidFill>
              </a:rPr>
              <a:t>23</a:t>
            </a:r>
            <a:r>
              <a:rPr lang="en-US" b="1" dirty="0" smtClean="0">
                <a:solidFill>
                  <a:srgbClr val="00B050"/>
                </a:solidFill>
              </a:rPr>
              <a:t>7P</a:t>
            </a:r>
            <a:r>
              <a:rPr lang="en-US" dirty="0" smtClean="0"/>
              <a:t>/</a:t>
            </a:r>
            <a:r>
              <a:rPr lang="en-US" b="1" dirty="0" smtClean="0">
                <a:solidFill>
                  <a:srgbClr val="FF0000"/>
                </a:solidFill>
              </a:rPr>
              <a:t>B-C</a:t>
            </a:r>
            <a:r>
              <a:rPr lang="en-US" b="1" baseline="-25000" dirty="0" smtClean="0">
                <a:solidFill>
                  <a:srgbClr val="FF0000"/>
                </a:solidFill>
              </a:rPr>
              <a:t>13</a:t>
            </a:r>
            <a:r>
              <a:rPr lang="en-US" b="1" dirty="0" smtClean="0">
                <a:solidFill>
                  <a:srgbClr val="FF0000"/>
                </a:solidFill>
              </a:rPr>
              <a:t>7E</a:t>
            </a:r>
            <a:r>
              <a:rPr lang="en-US" dirty="0" smtClean="0"/>
              <a:t>:</a:t>
            </a:r>
          </a:p>
          <a:p>
            <a:r>
              <a:rPr lang="en-US" sz="1400" dirty="0" smtClean="0"/>
              <a:t>                                    </a:t>
            </a:r>
            <a:r>
              <a:rPr lang="en-US" sz="1400" b="1" dirty="0" smtClean="0">
                <a:solidFill>
                  <a:srgbClr val="00B050"/>
                </a:solidFill>
              </a:rPr>
              <a:t>90</a:t>
            </a:r>
            <a:r>
              <a:rPr lang="en-US" sz="1400" b="1" dirty="0" smtClean="0"/>
              <a:t>    </a:t>
            </a:r>
            <a:r>
              <a:rPr lang="en-US" sz="1400" b="1" dirty="0" smtClean="0">
                <a:solidFill>
                  <a:srgbClr val="00B050"/>
                </a:solidFill>
              </a:rPr>
              <a:t>88</a:t>
            </a:r>
            <a:r>
              <a:rPr lang="en-US" sz="1400" b="1" dirty="0" smtClean="0"/>
              <a:t>      </a:t>
            </a:r>
            <a:r>
              <a:rPr lang="en-US" sz="1400" b="1" dirty="0" smtClean="0">
                <a:solidFill>
                  <a:srgbClr val="00B050"/>
                </a:solidFill>
              </a:rPr>
              <a:t>86</a:t>
            </a:r>
            <a:r>
              <a:rPr lang="en-US" sz="1400" b="1" dirty="0" smtClean="0"/>
              <a:t>    </a:t>
            </a:r>
            <a:r>
              <a:rPr lang="en-US" sz="1400" b="1" dirty="0" smtClean="0">
                <a:solidFill>
                  <a:srgbClr val="00B050"/>
                </a:solidFill>
              </a:rPr>
              <a:t>84</a:t>
            </a:r>
            <a:r>
              <a:rPr lang="en-US" sz="1400" b="1" dirty="0" smtClean="0"/>
              <a:t>     </a:t>
            </a:r>
            <a:r>
              <a:rPr lang="en-US" sz="1400" b="1" dirty="0" smtClean="0">
                <a:solidFill>
                  <a:srgbClr val="00B050"/>
                </a:solidFill>
              </a:rPr>
              <a:t>82</a:t>
            </a:r>
            <a:r>
              <a:rPr lang="en-US" sz="1400" b="1" dirty="0" smtClean="0"/>
              <a:t>     </a:t>
            </a:r>
            <a:r>
              <a:rPr lang="en-US" sz="1400" b="1" dirty="0" smtClean="0">
                <a:solidFill>
                  <a:srgbClr val="00B050"/>
                </a:solidFill>
              </a:rPr>
              <a:t>80</a:t>
            </a:r>
            <a:endParaRPr lang="en-US" sz="1400" b="1" dirty="0" smtClean="0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481931"/>
            <a:ext cx="2835275" cy="4898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2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29600" y="677545"/>
            <a:ext cx="855345" cy="6180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Bent-Up Arrow 25"/>
          <p:cNvSpPr/>
          <p:nvPr/>
        </p:nvSpPr>
        <p:spPr>
          <a:xfrm rot="5400000">
            <a:off x="7200900" y="5905500"/>
            <a:ext cx="533400" cy="1066800"/>
          </a:xfrm>
          <a:prstGeom prst="ben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28600" y="5105400"/>
            <a:ext cx="5029200" cy="857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The small difference indicates that n-octane is a good choice of model oil to be used for initial screening purposes in this system.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ea typeface="ＭＳ Ｐゴシック" charset="-128"/>
            </a:endParaRPr>
          </a:p>
        </p:txBody>
      </p:sp>
      <p:graphicFrame>
        <p:nvGraphicFramePr>
          <p:cNvPr id="28" name="Chart 27"/>
          <p:cNvGraphicFramePr/>
          <p:nvPr/>
        </p:nvGraphicFramePr>
        <p:xfrm>
          <a:off x="152400" y="1219200"/>
          <a:ext cx="51816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770533" y="50630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9E01A74-D9FA-4DDE-9F2D-F7EA56899878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/>
              <a:t>13</a:t>
            </a:fld>
            <a:endParaRPr lang="en-US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8" name="Subtitle 2"/>
          <p:cNvSpPr txBox="1">
            <a:spLocks/>
          </p:cNvSpPr>
          <p:nvPr/>
        </p:nvSpPr>
        <p:spPr bwMode="auto">
          <a:xfrm>
            <a:off x="0" y="5791200"/>
            <a:ext cx="2438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>
              <a:spcBef>
                <a:spcPct val="20000"/>
              </a:spcBef>
            </a:pPr>
            <a:r>
              <a:rPr lang="en-US" sz="1000" b="1" dirty="0" smtClean="0"/>
              <a:t>SPE 169096 – MS 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• Maura C Puerto</a:t>
            </a:r>
            <a:endParaRPr lang="en-US" sz="1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" name="Title 8"/>
          <p:cNvSpPr txBox="1">
            <a:spLocks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Aqueous Solubility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Map for SW: 1%APS/APS 25ºC</a:t>
            </a:r>
            <a:endParaRPr lang="en-US" sz="2800" b="1" baseline="-25000" dirty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533401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Ethoxy or Propoxy groups  on both surfactants provide </a:t>
            </a:r>
            <a:r>
              <a:rPr lang="en-US" sz="2000" b="1" dirty="0">
                <a:solidFill>
                  <a:srgbClr val="00B050"/>
                </a:solidFill>
              </a:rPr>
              <a:t>tolerance to salinity and </a:t>
            </a:r>
            <a:r>
              <a:rPr lang="en-US" sz="2000" b="1" dirty="0" smtClean="0">
                <a:solidFill>
                  <a:srgbClr val="00B050"/>
                </a:solidFill>
              </a:rPr>
              <a:t>hardness, that is greater than when one surfactant is IOS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>
            <a:lum bright="-18000" contrast="9000"/>
          </a:blip>
          <a:srcRect l="13575" t="70513" r="8179" b="6695"/>
          <a:stretch>
            <a:fillRect/>
          </a:stretch>
        </p:blipFill>
        <p:spPr bwMode="auto">
          <a:xfrm>
            <a:off x="2362200" y="5715000"/>
            <a:ext cx="5791200" cy="86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1371600" y="1019175"/>
          <a:ext cx="7772400" cy="4819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 rot="16200000">
            <a:off x="-323045" y="2968117"/>
            <a:ext cx="2209799" cy="2359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</a:rPr>
              <a:t>ø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Graphic spid="10" grpId="0">
        <p:bldAsOne/>
      </p:bldGraphic>
      <p:bldP spid="2150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9E01A74-D9FA-4DDE-9F2D-F7EA56899878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/>
              <a:t>14</a:t>
            </a:fld>
            <a:endParaRPr lang="en-US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8" name="Subtitle 2"/>
          <p:cNvSpPr txBox="1">
            <a:spLocks/>
          </p:cNvSpPr>
          <p:nvPr/>
        </p:nvSpPr>
        <p:spPr bwMode="auto">
          <a:xfrm>
            <a:off x="3581400" y="6477000"/>
            <a:ext cx="3429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>
              <a:spcBef>
                <a:spcPct val="20000"/>
              </a:spcBef>
            </a:pPr>
            <a:r>
              <a:rPr lang="en-US" sz="1000" b="1" dirty="0" smtClean="0"/>
              <a:t>SPE 169096 – MS 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• Maura C Puerto</a:t>
            </a:r>
            <a:endParaRPr lang="en-US" sz="1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" name="Title 8"/>
          <p:cNvSpPr txBox="1">
            <a:spLocks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alpha val="3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/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APS/AES blend produced Low IFT against crude oil, </a:t>
            </a:r>
          </a:p>
          <a:p>
            <a:pPr defTabSz="457200"/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 as expected from its phase behavior with n-octane </a:t>
            </a:r>
            <a:endParaRPr lang="en-US" sz="2400" b="1" baseline="-25000" dirty="0">
              <a:solidFill>
                <a:schemeClr val="tx2">
                  <a:lumMod val="60000"/>
                  <a:lumOff val="40000"/>
                </a:schemeClr>
              </a:solidFill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57800" y="1600201"/>
            <a:ext cx="3429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Phases selected for IFT measurements from phase behavior salinity scan with crude oil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</a:t>
            </a:r>
          </a:p>
          <a:p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% b-C</a:t>
            </a:r>
            <a:r>
              <a:rPr lang="en-US" sz="2000" b="1" baseline="-25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23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7P and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B-C</a:t>
            </a:r>
            <a:r>
              <a:rPr lang="en-US" sz="2000" b="1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23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7E </a:t>
            </a:r>
          </a:p>
          <a:p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SW at ~50°C</a:t>
            </a:r>
            <a:r>
              <a:rPr lang="en-US" sz="2000" dirty="0"/>
              <a:t>. </a:t>
            </a:r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152400" y="4296490"/>
            <a:ext cx="88392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Shows Winsor III behavior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. 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IFT </a:t>
            </a:r>
            <a:r>
              <a:rPr lang="en-US" sz="2000" b="1" dirty="0" smtClean="0">
                <a:cs typeface="Arial" pitchFamily="34" charset="0"/>
              </a:rPr>
              <a:t>measured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between 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excess oil and brine phases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= ~10</a:t>
            </a:r>
            <a:r>
              <a:rPr kumimoji="0" lang="en-US" sz="20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-2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mN/m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. </a:t>
            </a:r>
          </a:p>
          <a:p>
            <a:pPr marL="97472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dirty="0" smtClean="0">
              <a:cs typeface="Arial" pitchFamily="34" charset="0"/>
            </a:endParaRPr>
          </a:p>
          <a:p>
            <a:pPr marL="97472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Based on discussion by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Sottmann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 and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Strey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 (1997),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IFT values of 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microemulsion/oil and microemulsion/brine interfaces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&lt; 10</a:t>
            </a:r>
            <a:r>
              <a:rPr kumimoji="0" lang="en-US" b="1" i="0" u="none" strike="noStrike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-2 </a:t>
            </a:r>
            <a:r>
              <a:rPr lang="en-US" b="1" dirty="0" err="1" smtClean="0">
                <a:solidFill>
                  <a:srgbClr val="FF0000"/>
                </a:solidFill>
                <a:cs typeface="Arial" pitchFamily="34" charset="0"/>
              </a:rPr>
              <a:t>mN/m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974725"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Substantial residual oil should be displaced for these conditions.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charset="-128"/>
            </a:endParaRPr>
          </a:p>
        </p:txBody>
      </p:sp>
      <p:sp>
        <p:nvSpPr>
          <p:cNvPr id="12" name="Right Arrow 11"/>
          <p:cNvSpPr/>
          <p:nvPr/>
        </p:nvSpPr>
        <p:spPr>
          <a:xfrm rot="5400000">
            <a:off x="1981200" y="3962400"/>
            <a:ext cx="609600" cy="4572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0" y="914400"/>
            <a:ext cx="5253037" cy="3090862"/>
            <a:chOff x="0" y="914400"/>
            <a:chExt cx="5253037" cy="3090862"/>
          </a:xfrm>
        </p:grpSpPr>
        <p:pic>
          <p:nvPicPr>
            <p:cNvPr id="7" name="Picture 6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914400"/>
              <a:ext cx="5253037" cy="30908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3" name="Elbow Connector 12"/>
            <p:cNvCxnSpPr/>
            <p:nvPr/>
          </p:nvCxnSpPr>
          <p:spPr>
            <a:xfrm rot="16200000" flipH="1">
              <a:off x="2095500" y="1714500"/>
              <a:ext cx="685800" cy="152400"/>
            </a:xfrm>
            <a:prstGeom prst="bentConnector3">
              <a:avLst>
                <a:gd name="adj1" fmla="val 4839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9E01A74-D9FA-4DDE-9F2D-F7EA56899878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/>
              <a:t>15</a:t>
            </a:fld>
            <a:endParaRPr lang="en-US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8" name="Subtitle 2"/>
          <p:cNvSpPr txBox="1">
            <a:spLocks/>
          </p:cNvSpPr>
          <p:nvPr/>
        </p:nvSpPr>
        <p:spPr bwMode="auto">
          <a:xfrm>
            <a:off x="2362200" y="6477000"/>
            <a:ext cx="678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>
              <a:spcBef>
                <a:spcPct val="20000"/>
              </a:spcBef>
            </a:pPr>
            <a:r>
              <a:rPr lang="en-US" sz="1000" b="1" dirty="0" smtClean="0"/>
              <a:t>SPE 169096 – MS 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• Maura C Puerto</a:t>
            </a:r>
            <a:endParaRPr lang="en-US" sz="1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" name="Title 8"/>
          <p:cNvSpPr txBox="1">
            <a:spLocks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alpha val="3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/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Conclusions 1of 3</a:t>
            </a:r>
            <a:endParaRPr lang="en-US" sz="3600" b="1" baseline="-25000" dirty="0">
              <a:solidFill>
                <a:schemeClr val="tx2">
                  <a:lumMod val="60000"/>
                  <a:lumOff val="40000"/>
                </a:schemeClr>
              </a:solidFill>
              <a:cs typeface="Arial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28600" y="591606"/>
            <a:ext cx="8915400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Blends of branched APSs with IOS</a:t>
            </a:r>
            <a:r>
              <a:rPr kumimoji="0" lang="en-US" sz="2800" b="1" i="0" u="none" strike="noStrike" cap="none" normalizeH="0" baseline="-2500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15-18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 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400" b="1" dirty="0" smtClean="0">
              <a:cs typeface="Arial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Form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Times New Roman" pitchFamily="18" charset="0"/>
              </a:rPr>
              <a:t>a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lcohol-free microemulsions with n-octane having high oil solubilization at optimal conditions up to 3*SW and 50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º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C. 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457200" lvl="0" indent="-457200" algn="just" eaLnBrk="0" hangingPunct="0">
              <a:buAutoNum type="arabicPeriod"/>
            </a:pPr>
            <a:r>
              <a:rPr lang="en-US" sz="2400" b="1" dirty="0" smtClean="0">
                <a:cs typeface="Arial" pitchFamily="34" charset="0"/>
              </a:rPr>
              <a:t>Have similar optimal blend ratios for same ionic strength of 2*SW, 3*SW and NaCl solutions at 25</a:t>
            </a:r>
            <a:r>
              <a:rPr lang="en-US" sz="2400" b="1" dirty="0" smtClean="0">
                <a:latin typeface="Arial"/>
                <a:cs typeface="Arial"/>
              </a:rPr>
              <a:t>º</a:t>
            </a:r>
            <a:r>
              <a:rPr lang="en-US" sz="2400" b="1" dirty="0" smtClean="0">
                <a:cs typeface="Arial" pitchFamily="34" charset="0"/>
              </a:rPr>
              <a:t>C, 50</a:t>
            </a:r>
            <a:r>
              <a:rPr lang="en-US" sz="2400" b="1" dirty="0" smtClean="0">
                <a:latin typeface="Arial"/>
                <a:cs typeface="Arial"/>
              </a:rPr>
              <a:t>º</a:t>
            </a:r>
            <a:r>
              <a:rPr lang="en-US" sz="2400" b="1" dirty="0" smtClean="0">
                <a:cs typeface="Arial" pitchFamily="34" charset="0"/>
              </a:rPr>
              <a:t>C.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endParaRPr lang="en-US" sz="2400" b="1" dirty="0" smtClean="0">
              <a:cs typeface="Arial" pitchFamily="34" charset="0"/>
            </a:endParaRPr>
          </a:p>
          <a:p>
            <a:pPr marL="914400" lvl="1" indent="-457200" algn="just" eaLnBrk="0" hangingPunct="0">
              <a:buFont typeface="Arial" pitchFamily="34" charset="0"/>
              <a:buChar char="•"/>
            </a:pPr>
            <a:r>
              <a:rPr lang="en-US" sz="2400" b="1" dirty="0" smtClean="0">
                <a:cs typeface="Arial" pitchFamily="34" charset="0"/>
              </a:rPr>
              <a:t>oil-free aqueous solutions unsuitable for injection (cloudy and/or precipitate) for same conditions.</a:t>
            </a:r>
          </a:p>
          <a:p>
            <a:pPr marL="457200" lvl="0" indent="-457200" algn="just" eaLnBrk="0" hangingPunct="0">
              <a:buAutoNum type="arabicPeriod"/>
            </a:pPr>
            <a:endParaRPr lang="en-US" sz="2400" b="1" dirty="0" smtClean="0">
              <a:cs typeface="Arial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 In SW aqueous solutions unsuitable for injection beyond ~30% IOS at 25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º</a:t>
            </a:r>
            <a:r>
              <a:rPr kumimoji="0" 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C.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914400" lvl="1" indent="-457200" algn="just" eaLnBrk="0" hangingPunct="0">
              <a:buFont typeface="+mj-lt"/>
              <a:buAutoNum type="arabicPeriod"/>
            </a:pPr>
            <a:endParaRPr lang="en-US" sz="2000" b="1" dirty="0">
              <a:cs typeface="Arial" pitchFamily="34" charset="0"/>
            </a:endParaRPr>
          </a:p>
          <a:p>
            <a:pPr marL="914400" lvl="1" indent="-457200" algn="just" eaLnBrk="0" hangingPunct="0"/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charset="-128"/>
                <a:cs typeface="Arial" pitchFamily="34" charset="0"/>
              </a:rPr>
              <a:t> </a:t>
            </a:r>
          </a:p>
          <a:p>
            <a:pPr marL="914400" lvl="1" indent="-457200" algn="just" eaLnBrk="0" hangingPunct="0">
              <a:buFont typeface="+mj-lt"/>
              <a:buAutoNum type="arabicPeriod" startAt="2"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9E01A74-D9FA-4DDE-9F2D-F7EA56899878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/>
              <a:t>16</a:t>
            </a:fld>
            <a:endParaRPr lang="en-US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8" name="Subtitle 2"/>
          <p:cNvSpPr txBox="1">
            <a:spLocks/>
          </p:cNvSpPr>
          <p:nvPr/>
        </p:nvSpPr>
        <p:spPr bwMode="auto">
          <a:xfrm>
            <a:off x="2362200" y="6477000"/>
            <a:ext cx="678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>
              <a:spcBef>
                <a:spcPct val="20000"/>
              </a:spcBef>
            </a:pPr>
            <a:r>
              <a:rPr lang="en-US" sz="1000" b="1" dirty="0" smtClean="0"/>
              <a:t>SPE 169096 – MS 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• Maura C Puerto</a:t>
            </a:r>
            <a:endParaRPr lang="en-US" sz="1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" name="Title 8"/>
          <p:cNvSpPr txBox="1">
            <a:spLocks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alpha val="3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/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Conclusions 2 of 3</a:t>
            </a:r>
            <a:endParaRPr lang="en-US" sz="3600" b="1" baseline="-25000" dirty="0">
              <a:solidFill>
                <a:schemeClr val="tx2">
                  <a:lumMod val="60000"/>
                  <a:lumOff val="40000"/>
                </a:schemeClr>
              </a:solidFill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85801"/>
            <a:ext cx="9144000" cy="5016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>
              <a:buFont typeface="Arial"/>
              <a:buChar char="•"/>
            </a:pPr>
            <a:r>
              <a:rPr lang="en-US" sz="2800" b="1" dirty="0" smtClean="0">
                <a:solidFill>
                  <a:srgbClr val="00B0F0"/>
                </a:solidFill>
                <a:cs typeface="Arial" pitchFamily="34" charset="0"/>
              </a:rPr>
              <a:t> Blends of branched APSs with other </a:t>
            </a:r>
            <a:r>
              <a:rPr lang="en-US" sz="2800" b="1" dirty="0" err="1" smtClean="0">
                <a:solidFill>
                  <a:srgbClr val="00B0F0"/>
                </a:solidFill>
                <a:cs typeface="Arial" pitchFamily="34" charset="0"/>
              </a:rPr>
              <a:t>APSs</a:t>
            </a:r>
            <a:r>
              <a:rPr lang="en-US" sz="2800" b="1" dirty="0" smtClean="0">
                <a:solidFill>
                  <a:srgbClr val="00B0F0"/>
                </a:solidFill>
                <a:cs typeface="Arial" pitchFamily="34" charset="0"/>
              </a:rPr>
              <a:t> or </a:t>
            </a:r>
            <a:r>
              <a:rPr lang="en-US" sz="2800" b="1" dirty="0" err="1" smtClean="0">
                <a:solidFill>
                  <a:srgbClr val="00B0F0"/>
                </a:solidFill>
                <a:cs typeface="Arial" pitchFamily="34" charset="0"/>
              </a:rPr>
              <a:t>AESs</a:t>
            </a:r>
            <a:endParaRPr lang="en-US" sz="2800" b="1" dirty="0" smtClean="0">
              <a:solidFill>
                <a:srgbClr val="00B0F0"/>
              </a:solidFill>
              <a:cs typeface="Arial" pitchFamily="34" charset="0"/>
            </a:endParaRPr>
          </a:p>
          <a:p>
            <a:pPr algn="just" eaLnBrk="0" hangingPunct="0"/>
            <a:endParaRPr lang="en-US" sz="2800" dirty="0" smtClean="0">
              <a:cs typeface="Arial" pitchFamily="34" charset="0"/>
            </a:endParaRPr>
          </a:p>
          <a:p>
            <a:pPr marL="514350" lvl="0" indent="-514350" algn="just" eaLnBrk="0" hangingPunct="0">
              <a:buFont typeface="+mj-lt"/>
              <a:buAutoNum type="arabicPeriod"/>
            </a:pPr>
            <a:r>
              <a:rPr lang="en-US" sz="2400" b="1" dirty="0" smtClean="0">
                <a:cs typeface="Arial" pitchFamily="34" charset="0"/>
              </a:rPr>
              <a:t>Appear </a:t>
            </a:r>
            <a:r>
              <a:rPr lang="en-US" sz="2400" b="1" dirty="0">
                <a:cs typeface="Arial" pitchFamily="34" charset="0"/>
              </a:rPr>
              <a:t>more favorable</a:t>
            </a:r>
            <a:r>
              <a:rPr lang="en-US" sz="2400" b="1" dirty="0" smtClean="0">
                <a:cs typeface="Arial" pitchFamily="34" charset="0"/>
              </a:rPr>
              <a:t> than APS/IOS for </a:t>
            </a:r>
            <a:r>
              <a:rPr lang="en-US" sz="2400" b="1" dirty="0">
                <a:cs typeface="Arial" pitchFamily="34" charset="0"/>
              </a:rPr>
              <a:t>having</a:t>
            </a:r>
            <a:r>
              <a:rPr lang="en-US" sz="2400" b="1" dirty="0" smtClean="0">
                <a:cs typeface="Arial" pitchFamily="34" charset="0"/>
              </a:rPr>
              <a:t> aqueous </a:t>
            </a:r>
            <a:r>
              <a:rPr lang="en-US" sz="2400" b="1" dirty="0">
                <a:cs typeface="Arial" pitchFamily="34" charset="0"/>
              </a:rPr>
              <a:t>solutions</a:t>
            </a:r>
            <a:r>
              <a:rPr lang="en-US" sz="2400" b="1" dirty="0" smtClean="0">
                <a:cs typeface="Arial" pitchFamily="34" charset="0"/>
              </a:rPr>
              <a:t> suitable for injection over </a:t>
            </a:r>
            <a:r>
              <a:rPr lang="en-US" sz="2400" b="1" dirty="0">
                <a:cs typeface="Arial" pitchFamily="34" charset="0"/>
              </a:rPr>
              <a:t>a range of optimal blend ratios, at least at low temperatures in SW. </a:t>
            </a:r>
            <a:endParaRPr lang="en-US" sz="2400" b="1" dirty="0" smtClean="0">
              <a:cs typeface="Arial" pitchFamily="34" charset="0"/>
            </a:endParaRPr>
          </a:p>
          <a:p>
            <a:pPr lvl="0" algn="just" eaLnBrk="0" hangingPunct="0"/>
            <a:r>
              <a:rPr lang="en-US" sz="2400" b="1" dirty="0" smtClean="0">
                <a:cs typeface="Arial" pitchFamily="34" charset="0"/>
              </a:rPr>
              <a:t> </a:t>
            </a:r>
          </a:p>
          <a:p>
            <a:pPr marL="457200" lvl="0" indent="-457200" eaLnBrk="0" hangingPunct="0"/>
            <a:r>
              <a:rPr lang="en-US" sz="2400" b="1" dirty="0" smtClean="0">
                <a:cs typeface="Arial" pitchFamily="34" charset="0"/>
              </a:rPr>
              <a:t>2.  Formed alcohol-free </a:t>
            </a:r>
            <a:r>
              <a:rPr lang="en-US" sz="2400" b="1" dirty="0" err="1" smtClean="0">
                <a:cs typeface="Arial" pitchFamily="34" charset="0"/>
              </a:rPr>
              <a:t>microemulsions</a:t>
            </a:r>
            <a:r>
              <a:rPr lang="en-US" sz="2400" b="1" dirty="0" smtClean="0">
                <a:cs typeface="Arial" pitchFamily="34" charset="0"/>
              </a:rPr>
              <a:t> promising for EOR with </a:t>
            </a:r>
            <a:r>
              <a:rPr lang="en-US" sz="2400" b="1" dirty="0">
                <a:cs typeface="Arial" pitchFamily="34" charset="0"/>
              </a:rPr>
              <a:t>a crude oil in SW at ~</a:t>
            </a:r>
            <a:r>
              <a:rPr lang="en-US" sz="2400" b="1" dirty="0" smtClean="0">
                <a:cs typeface="Arial" pitchFamily="34" charset="0"/>
              </a:rPr>
              <a:t>50</a:t>
            </a:r>
            <a:r>
              <a:rPr lang="en-US" sz="2400" b="1" dirty="0" smtClean="0">
                <a:latin typeface="Arial"/>
                <a:cs typeface="Arial"/>
              </a:rPr>
              <a:t>º</a:t>
            </a:r>
            <a:r>
              <a:rPr lang="en-US" sz="2400" b="1" dirty="0" smtClean="0">
                <a:cs typeface="Arial" pitchFamily="34" charset="0"/>
              </a:rPr>
              <a:t>C with two APS/AES blends</a:t>
            </a:r>
          </a:p>
          <a:p>
            <a:pPr marL="404813" lvl="0" indent="-404813" eaLnBrk="0" hangingPunct="0">
              <a:buFont typeface="Arial" pitchFamily="34" charset="0"/>
              <a:buChar char="•"/>
            </a:pPr>
            <a:endParaRPr lang="en-US" sz="2400" b="1" dirty="0" smtClean="0">
              <a:cs typeface="Arial" pitchFamily="34" charset="0"/>
            </a:endParaRPr>
          </a:p>
          <a:p>
            <a:pPr marL="457200" lvl="0" indent="-457200" eaLnBrk="0" hangingPunct="0"/>
            <a:r>
              <a:rPr lang="en-US" sz="2400" b="1" dirty="0" smtClean="0">
                <a:cs typeface="Arial" pitchFamily="34" charset="0"/>
              </a:rPr>
              <a:t>3. Had cloudy aqueous solutions at opt. blend ratios with crude oil at 50C but clear at slightly different ratios exhibiting lower phase microemulsions.</a:t>
            </a:r>
          </a:p>
          <a:p>
            <a:pPr marL="974725" lvl="3" algn="just" eaLnBrk="0" hangingPunct="0"/>
            <a:endParaRPr lang="en-US" sz="2400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9E01A74-D9FA-4DDE-9F2D-F7EA56899878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/>
              <a:t>17</a:t>
            </a:fld>
            <a:endParaRPr lang="en-US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8" name="Subtitle 2"/>
          <p:cNvSpPr txBox="1">
            <a:spLocks/>
          </p:cNvSpPr>
          <p:nvPr/>
        </p:nvSpPr>
        <p:spPr bwMode="auto">
          <a:xfrm>
            <a:off x="2362200" y="6477000"/>
            <a:ext cx="678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>
              <a:spcBef>
                <a:spcPct val="20000"/>
              </a:spcBef>
            </a:pPr>
            <a:r>
              <a:rPr lang="en-US" sz="1000" b="1" dirty="0" smtClean="0"/>
              <a:t>SPE 169096 – MS 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• Maura C Puerto</a:t>
            </a:r>
            <a:endParaRPr lang="en-US" sz="1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" name="Title 8"/>
          <p:cNvSpPr txBox="1">
            <a:spLocks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solidFill>
            <a:schemeClr val="accent1">
              <a:alpha val="3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/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Conclusions 3 of 3</a:t>
            </a:r>
            <a:endParaRPr lang="en-US" sz="3600" b="1" baseline="-25000" dirty="0">
              <a:solidFill>
                <a:schemeClr val="tx2">
                  <a:lumMod val="60000"/>
                  <a:lumOff val="40000"/>
                </a:schemeClr>
              </a:solidFill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" y="1143000"/>
            <a:ext cx="82296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just" eaLnBrk="0" hangingPunct="0"/>
            <a:r>
              <a:rPr lang="en-US" sz="2800" b="1" dirty="0" smtClean="0">
                <a:cs typeface="Arial" pitchFamily="34" charset="0"/>
              </a:rPr>
              <a:t>Salinity maps as shown here for </a:t>
            </a:r>
            <a:r>
              <a:rPr lang="en-US" sz="2800" b="1" dirty="0" err="1" smtClean="0">
                <a:cs typeface="Arial" pitchFamily="34" charset="0"/>
              </a:rPr>
              <a:t>n</a:t>
            </a:r>
            <a:r>
              <a:rPr lang="en-US" sz="2800" b="1" dirty="0" smtClean="0">
                <a:cs typeface="Arial" pitchFamily="34" charset="0"/>
              </a:rPr>
              <a:t>-octane but not shown for crude oil should prove useful in designing </a:t>
            </a:r>
            <a:r>
              <a:rPr lang="en-US" sz="2800" b="1" u="sng" dirty="0" smtClean="0">
                <a:cs typeface="Arial" pitchFamily="34" charset="0"/>
              </a:rPr>
              <a:t>IOR processes</a:t>
            </a:r>
            <a:r>
              <a:rPr lang="en-US" sz="2800" b="1" dirty="0" smtClean="0">
                <a:cs typeface="Arial" pitchFamily="34" charset="0"/>
              </a:rPr>
              <a:t> where compositions of </a:t>
            </a:r>
            <a:r>
              <a:rPr lang="en-US" sz="2800" b="1" u="sng" dirty="0" smtClean="0">
                <a:cs typeface="Arial" pitchFamily="34" charset="0"/>
              </a:rPr>
              <a:t>injection and formation brines differ. </a:t>
            </a:r>
          </a:p>
          <a:p>
            <a:pPr marL="0" lvl="2" algn="just" eaLnBrk="0" hangingPunct="0"/>
            <a:endParaRPr lang="en-US" sz="2400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1"/>
          <p:cNvSpPr txBox="1">
            <a:spLocks/>
          </p:cNvSpPr>
          <p:nvPr/>
        </p:nvSpPr>
        <p:spPr bwMode="auto">
          <a:xfrm>
            <a:off x="190500" y="4495800"/>
            <a:ext cx="8763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</a:rPr>
              <a:t>Grateful to Shell Global Solutions for funding this research</a:t>
            </a:r>
          </a:p>
        </p:txBody>
      </p:sp>
      <p:sp>
        <p:nvSpPr>
          <p:cNvPr id="8195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rgbClr val="FFFFFF"/>
                </a:solidFill>
                <a:latin typeface="Calibri" pitchFamily="34" charset="0"/>
              </a:rPr>
              <a:t>Slide </a:t>
            </a:r>
            <a:fld id="{B1CD30EB-B175-41FB-A5DA-A8C8193FFD2E}" type="slidenum">
              <a:rPr lang="en-US" sz="1200" b="1">
                <a:solidFill>
                  <a:srgbClr val="FFFFFF"/>
                </a:solidFill>
                <a:latin typeface="Calibri" pitchFamily="34" charset="0"/>
              </a:rPr>
              <a:pPr algn="r"/>
              <a:t>18</a:t>
            </a:fld>
            <a:endParaRPr lang="en-US" sz="1200" b="1"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5" name="irc_mi" descr="http://staff.rice.edu/images/styleguide/RiceLogo_TMRGB72DPI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5842292"/>
            <a:ext cx="2791883" cy="1015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914400" y="2133600"/>
            <a:ext cx="584041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0000"/>
                </a:solidFill>
              </a:rPr>
              <a:t>Thank You    </a:t>
            </a:r>
          </a:p>
          <a:p>
            <a:endParaRPr lang="en-US" sz="4400" b="1" dirty="0" smtClean="0">
              <a:solidFill>
                <a:srgbClr val="000000"/>
              </a:solidFill>
            </a:endParaRPr>
          </a:p>
          <a:p>
            <a:r>
              <a:rPr lang="en-US" sz="4000" b="1" dirty="0" smtClean="0">
                <a:solidFill>
                  <a:srgbClr val="000000"/>
                </a:solidFill>
              </a:rPr>
              <a:t> Questions?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9E01A74-D9FA-4DDE-9F2D-F7EA56899878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/>
              <a:t>19</a:t>
            </a:fld>
            <a:endParaRPr lang="en-US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8" name="Subtitle 2"/>
          <p:cNvSpPr txBox="1">
            <a:spLocks/>
          </p:cNvSpPr>
          <p:nvPr/>
        </p:nvSpPr>
        <p:spPr bwMode="auto">
          <a:xfrm>
            <a:off x="2362200" y="6477000"/>
            <a:ext cx="678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>
              <a:spcBef>
                <a:spcPct val="20000"/>
              </a:spcBef>
            </a:pPr>
            <a:r>
              <a:rPr lang="en-US" sz="1000" b="1" dirty="0" smtClean="0"/>
              <a:t>SPE 169096 – MS 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• Maura C Puerto</a:t>
            </a:r>
            <a:endParaRPr lang="en-US" sz="1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" name="Title 8"/>
          <p:cNvSpPr txBox="1">
            <a:spLocks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solidFill>
            <a:schemeClr val="accent1">
              <a:alpha val="3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/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Salinity Map for a Crude oil: AES/APS at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~50°C</a:t>
            </a:r>
            <a:endParaRPr lang="en-US" sz="2800" b="1" baseline="-25000" dirty="0">
              <a:solidFill>
                <a:schemeClr val="tx2">
                  <a:lumMod val="60000"/>
                  <a:lumOff val="40000"/>
                </a:schemeClr>
              </a:solidFill>
              <a:cs typeface="Arial" pitchFamily="34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1000" y="685800"/>
            <a:ext cx="6934200" cy="5334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239000" y="914400"/>
            <a:ext cx="190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/>
            <a:r>
              <a:rPr lang="en-US" b="1" dirty="0">
                <a:solidFill>
                  <a:srgbClr val="4F81BD"/>
                </a:solidFill>
                <a:cs typeface="Arial" pitchFamily="34" charset="0"/>
              </a:rPr>
              <a:t>SeaWater </a:t>
            </a:r>
            <a:r>
              <a:rPr lang="en-US" b="1" dirty="0" smtClean="0">
                <a:solidFill>
                  <a:srgbClr val="4F81BD"/>
                </a:solidFill>
                <a:cs typeface="Arial" pitchFamily="34" charset="0"/>
              </a:rPr>
              <a:t>and</a:t>
            </a:r>
            <a:endParaRPr lang="en-US" b="1" dirty="0">
              <a:solidFill>
                <a:srgbClr val="4F81BD"/>
              </a:solidFill>
              <a:cs typeface="Arial" pitchFamily="34" charset="0"/>
            </a:endParaRPr>
          </a:p>
          <a:p>
            <a:pPr algn="ctr" eaLnBrk="0" hangingPunct="0"/>
            <a:r>
              <a:rPr lang="en-US" b="1" dirty="0">
                <a:solidFill>
                  <a:srgbClr val="4F81BD"/>
                </a:solidFill>
                <a:cs typeface="Arial" pitchFamily="34" charset="0"/>
              </a:rPr>
              <a:t>NaCl-only </a:t>
            </a:r>
            <a:r>
              <a:rPr lang="en-US" b="1" dirty="0" smtClean="0">
                <a:solidFill>
                  <a:srgbClr val="4F81BD"/>
                </a:solidFill>
                <a:cs typeface="Arial" pitchFamily="34" charset="0"/>
              </a:rPr>
              <a:t>brine</a:t>
            </a:r>
          </a:p>
          <a:p>
            <a:pPr algn="ctr" eaLnBrk="0" hangingPunct="0"/>
            <a:r>
              <a:rPr lang="en-US" b="1" dirty="0" smtClean="0">
                <a:solidFill>
                  <a:srgbClr val="4F81BD"/>
                </a:solidFill>
                <a:cs typeface="Arial" pitchFamily="34" charset="0"/>
              </a:rPr>
              <a:t>of same Ionic Strength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9E01A74-D9FA-4DDE-9F2D-F7EA56899878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/>
              <a:t>20</a:t>
            </a:fld>
            <a:endParaRPr lang="en-US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48" name="Subtitle 2"/>
          <p:cNvSpPr txBox="1">
            <a:spLocks/>
          </p:cNvSpPr>
          <p:nvPr/>
        </p:nvSpPr>
        <p:spPr bwMode="auto">
          <a:xfrm>
            <a:off x="2362200" y="6477000"/>
            <a:ext cx="678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>
              <a:spcBef>
                <a:spcPct val="20000"/>
              </a:spcBef>
            </a:pPr>
            <a:r>
              <a:rPr lang="en-US" sz="1000" b="1" dirty="0" smtClean="0"/>
              <a:t>SPE 169096 – MS 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• Maura C Puerto</a:t>
            </a:r>
            <a:endParaRPr lang="en-US" sz="1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" name="Title 8"/>
          <p:cNvSpPr txBox="1">
            <a:spLocks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solidFill>
            <a:schemeClr val="accent1">
              <a:alpha val="3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457200"/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Salinity Map for SW and Crude oil: 1% b-C</a:t>
            </a:r>
            <a:r>
              <a:rPr lang="en-US" sz="2400" b="1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23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7P/ b-C</a:t>
            </a:r>
            <a:r>
              <a:rPr lang="en-US" sz="2400" b="1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67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7P</a:t>
            </a:r>
            <a:endParaRPr lang="en-US" sz="2400" b="1" baseline="-25000" dirty="0">
              <a:solidFill>
                <a:schemeClr val="tx2">
                  <a:lumMod val="60000"/>
                  <a:lumOff val="40000"/>
                </a:schemeClr>
              </a:solidFill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9137800">
            <a:off x="7284959" y="3244333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 all Clear at 25</a:t>
            </a:r>
            <a:r>
              <a:rPr lang="en-US" dirty="0" smtClean="0">
                <a:solidFill>
                  <a:srgbClr val="002060"/>
                </a:solidFill>
                <a:latin typeface="Arial"/>
                <a:cs typeface="Arial"/>
              </a:rPr>
              <a:t>º</a:t>
            </a:r>
            <a:r>
              <a:rPr lang="en-US" dirty="0" smtClean="0">
                <a:solidFill>
                  <a:srgbClr val="002060"/>
                </a:solidFill>
              </a:rPr>
              <a:t>C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33600" y="13716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~50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º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0" y="400050"/>
            <a:ext cx="8631556" cy="6057900"/>
            <a:chOff x="0" y="0"/>
            <a:chExt cx="8631556" cy="6057900"/>
          </a:xfrm>
        </p:grpSpPr>
        <p:grpSp>
          <p:nvGrpSpPr>
            <p:cNvPr id="15" name="Group 14"/>
            <p:cNvGrpSpPr/>
            <p:nvPr/>
          </p:nvGrpSpPr>
          <p:grpSpPr>
            <a:xfrm>
              <a:off x="0" y="0"/>
              <a:ext cx="8631556" cy="6057900"/>
              <a:chOff x="0" y="0"/>
              <a:chExt cx="7522299" cy="4349368"/>
            </a:xfrm>
          </p:grpSpPr>
          <p:graphicFrame>
            <p:nvGraphicFramePr>
              <p:cNvPr id="17" name="Chart 16"/>
              <p:cNvGraphicFramePr>
                <a:graphicFrameLocks/>
              </p:cNvGraphicFramePr>
              <p:nvPr/>
            </p:nvGraphicFramePr>
            <p:xfrm>
              <a:off x="0" y="0"/>
              <a:ext cx="7522299" cy="434936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8" name="TextBox 5"/>
              <p:cNvSpPr txBox="1"/>
              <p:nvPr/>
            </p:nvSpPr>
            <p:spPr>
              <a:xfrm>
                <a:off x="4783804" y="3074691"/>
                <a:ext cx="635223" cy="263668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000" b="1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Bø</a:t>
                </a:r>
              </a:p>
            </p:txBody>
          </p:sp>
        </p:grpSp>
        <p:sp>
          <p:nvSpPr>
            <p:cNvPr id="16" name="Up Arrow 15"/>
            <p:cNvSpPr/>
            <p:nvPr/>
          </p:nvSpPr>
          <p:spPr>
            <a:xfrm>
              <a:off x="5687378" y="3783330"/>
              <a:ext cx="76200" cy="523875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2CMTC_Blank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5709</TotalTime>
  <Words>1683</Words>
  <Application>Microsoft Macintosh PowerPoint</Application>
  <PresentationFormat>On-screen Show (4:3)</PresentationFormat>
  <Paragraphs>359</Paragraphs>
  <Slides>20</Slides>
  <Notes>17</Notes>
  <HiddenSlides>0</HiddenSlides>
  <MMClips>0</MMClips>
  <ScaleCrop>false</ScaleCrop>
  <HeadingPairs>
    <vt:vector size="4" baseType="variant">
      <vt:variant>
        <vt:lpstr>Design Template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12CMTC_BlankTitle</vt:lpstr>
      <vt:lpstr>Blank_Body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SPE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Tamela</dc:creator>
  <cp:lastModifiedBy>Clarence Miller</cp:lastModifiedBy>
  <cp:revision>224</cp:revision>
  <dcterms:created xsi:type="dcterms:W3CDTF">2014-04-20T19:17:47Z</dcterms:created>
  <dcterms:modified xsi:type="dcterms:W3CDTF">2014-04-20T19:18:26Z</dcterms:modified>
</cp:coreProperties>
</file>